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18288000" cy="10287000"/>
  <p:notesSz cx="6858000" cy="9144000"/>
  <p:embeddedFontLst>
    <p:embeddedFont>
      <p:font typeface="Greenth Grunge" charset="1" panose="00000000000000000000"/>
      <p:regular r:id="rId18"/>
    </p:embeddedFont>
    <p:embeddedFont>
      <p:font typeface="Space Mono" charset="1" panose="02000509040000020004"/>
      <p:regular r:id="rId19"/>
    </p:embeddedFont>
    <p:embeddedFont>
      <p:font typeface="Space Mono Bold" charset="1" panose="02000809030000020004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13" Target="../media/image12.png" Type="http://schemas.openxmlformats.org/officeDocument/2006/relationships/image"/><Relationship Id="rId14" Target="../media/image13.sv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13" Target="../media/image12.png" Type="http://schemas.openxmlformats.org/officeDocument/2006/relationships/image"/><Relationship Id="rId14" Target="../media/image13.sv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13" Target="../media/image12.png" Type="http://schemas.openxmlformats.org/officeDocument/2006/relationships/image"/><Relationship Id="rId14" Target="../media/image13.sv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13" Target="../media/image12.png" Type="http://schemas.openxmlformats.org/officeDocument/2006/relationships/image"/><Relationship Id="rId14" Target="../media/image13.sv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13" Target="../media/image12.png" Type="http://schemas.openxmlformats.org/officeDocument/2006/relationships/image"/><Relationship Id="rId14" Target="../media/image13.svg" Type="http://schemas.openxmlformats.org/officeDocument/2006/relationships/image"/><Relationship Id="rId15" Target="../media/image14.png" Type="http://schemas.openxmlformats.org/officeDocument/2006/relationships/image"/><Relationship Id="rId16" Target="../media/image15.sv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13" Target="../media/image12.png" Type="http://schemas.openxmlformats.org/officeDocument/2006/relationships/image"/><Relationship Id="rId14" Target="../media/image13.svg" Type="http://schemas.openxmlformats.org/officeDocument/2006/relationships/image"/><Relationship Id="rId15" Target="../media/image14.png" Type="http://schemas.openxmlformats.org/officeDocument/2006/relationships/image"/><Relationship Id="rId16" Target="../media/image15.sv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.png" Type="http://schemas.openxmlformats.org/officeDocument/2006/relationships/image"/><Relationship Id="rId11" Target="../media/image18.png" Type="http://schemas.openxmlformats.org/officeDocument/2006/relationships/image"/><Relationship Id="rId12" Target="../media/image19.png" Type="http://schemas.openxmlformats.org/officeDocument/2006/relationships/image"/><Relationship Id="rId13" Target="../media/image20.pn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Relationship Id="rId9" Target="../media/image16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13" Target="../media/image21.png" Type="http://schemas.openxmlformats.org/officeDocument/2006/relationships/image"/><Relationship Id="rId14" Target="../media/image12.png" Type="http://schemas.openxmlformats.org/officeDocument/2006/relationships/image"/><Relationship Id="rId15" Target="../media/image13.sv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13" Target="../media/image12.png" Type="http://schemas.openxmlformats.org/officeDocument/2006/relationships/image"/><Relationship Id="rId14" Target="../media/image13.svg" Type="http://schemas.openxmlformats.org/officeDocument/2006/relationships/image"/><Relationship Id="rId15" Target="../media/image22.pn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4.png" Type="http://schemas.openxmlformats.org/officeDocument/2006/relationships/image"/><Relationship Id="rId11" Target="../media/image25.png" Type="http://schemas.openxmlformats.org/officeDocument/2006/relationships/image"/><Relationship Id="rId12" Target="../media/image26.pn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Relationship Id="rId7" Target="../media/image10.png" Type="http://schemas.openxmlformats.org/officeDocument/2006/relationships/image"/><Relationship Id="rId8" Target="../media/image11.svg" Type="http://schemas.openxmlformats.org/officeDocument/2006/relationships/image"/><Relationship Id="rId9" Target="../media/image23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1111" r="0" b="-2111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3875000">
            <a:off x="-2412302" y="6953312"/>
            <a:ext cx="6882003" cy="8229600"/>
          </a:xfrm>
          <a:custGeom>
            <a:avLst/>
            <a:gdLst/>
            <a:ahLst/>
            <a:cxnLst/>
            <a:rect r="r" b="b" t="t" l="l"/>
            <a:pathLst>
              <a:path h="8229600" w="6882003">
                <a:moveTo>
                  <a:pt x="0" y="0"/>
                </a:moveTo>
                <a:lnTo>
                  <a:pt x="6882004" y="0"/>
                </a:lnTo>
                <a:lnTo>
                  <a:pt x="688200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3875000">
            <a:off x="13611321" y="-5500401"/>
            <a:ext cx="6882003" cy="8229600"/>
          </a:xfrm>
          <a:custGeom>
            <a:avLst/>
            <a:gdLst/>
            <a:ahLst/>
            <a:cxnLst/>
            <a:rect r="r" b="b" t="t" l="l"/>
            <a:pathLst>
              <a:path h="8229600" w="6882003">
                <a:moveTo>
                  <a:pt x="0" y="0"/>
                </a:moveTo>
                <a:lnTo>
                  <a:pt x="6882003" y="0"/>
                </a:lnTo>
                <a:lnTo>
                  <a:pt x="688200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737289">
            <a:off x="5867952" y="8956803"/>
            <a:ext cx="16230600" cy="3130187"/>
          </a:xfrm>
          <a:custGeom>
            <a:avLst/>
            <a:gdLst/>
            <a:ahLst/>
            <a:cxnLst/>
            <a:rect r="r" b="b" t="t" l="l"/>
            <a:pathLst>
              <a:path h="3130187" w="16230600">
                <a:moveTo>
                  <a:pt x="0" y="0"/>
                </a:moveTo>
                <a:lnTo>
                  <a:pt x="16230600" y="0"/>
                </a:lnTo>
                <a:lnTo>
                  <a:pt x="16230600" y="3130187"/>
                </a:lnTo>
                <a:lnTo>
                  <a:pt x="0" y="313018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9895434">
            <a:off x="-5876030" y="-1304097"/>
            <a:ext cx="16230600" cy="3130187"/>
          </a:xfrm>
          <a:custGeom>
            <a:avLst/>
            <a:gdLst/>
            <a:ahLst/>
            <a:cxnLst/>
            <a:rect r="r" b="b" t="t" l="l"/>
            <a:pathLst>
              <a:path h="3130187" w="16230600">
                <a:moveTo>
                  <a:pt x="0" y="0"/>
                </a:moveTo>
                <a:lnTo>
                  <a:pt x="16230600" y="0"/>
                </a:lnTo>
                <a:lnTo>
                  <a:pt x="16230600" y="3130187"/>
                </a:lnTo>
                <a:lnTo>
                  <a:pt x="0" y="313018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783414">
            <a:off x="15053336" y="9010712"/>
            <a:ext cx="7116792" cy="4114800"/>
          </a:xfrm>
          <a:custGeom>
            <a:avLst/>
            <a:gdLst/>
            <a:ahLst/>
            <a:cxnLst/>
            <a:rect r="r" b="b" t="t" l="l"/>
            <a:pathLst>
              <a:path h="4114800" w="7116792">
                <a:moveTo>
                  <a:pt x="0" y="0"/>
                </a:moveTo>
                <a:lnTo>
                  <a:pt x="7116793" y="0"/>
                </a:lnTo>
                <a:lnTo>
                  <a:pt x="711679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2211521" y="-490474"/>
            <a:ext cx="7315200" cy="1502941"/>
          </a:xfrm>
          <a:custGeom>
            <a:avLst/>
            <a:gdLst/>
            <a:ahLst/>
            <a:cxnLst/>
            <a:rect r="r" b="b" t="t" l="l"/>
            <a:pathLst>
              <a:path h="1502941" w="7315200">
                <a:moveTo>
                  <a:pt x="0" y="0"/>
                </a:moveTo>
                <a:lnTo>
                  <a:pt x="7315200" y="0"/>
                </a:lnTo>
                <a:lnTo>
                  <a:pt x="7315200" y="1502941"/>
                </a:lnTo>
                <a:lnTo>
                  <a:pt x="0" y="150294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6824735" y="9655636"/>
            <a:ext cx="7315200" cy="2824953"/>
          </a:xfrm>
          <a:custGeom>
            <a:avLst/>
            <a:gdLst/>
            <a:ahLst/>
            <a:cxnLst/>
            <a:rect r="r" b="b" t="t" l="l"/>
            <a:pathLst>
              <a:path h="2824953" w="7315200">
                <a:moveTo>
                  <a:pt x="0" y="0"/>
                </a:moveTo>
                <a:lnTo>
                  <a:pt x="7315200" y="0"/>
                </a:lnTo>
                <a:lnTo>
                  <a:pt x="7315200" y="2824953"/>
                </a:lnTo>
                <a:lnTo>
                  <a:pt x="0" y="282495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446079" y="3702048"/>
            <a:ext cx="15606244" cy="16992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964"/>
              </a:lnSpc>
            </a:pPr>
            <a:r>
              <a:rPr lang="en-US" sz="9974">
                <a:solidFill>
                  <a:srgbClr val="000000"/>
                </a:solidFill>
                <a:latin typeface="Greenth Grunge"/>
                <a:ea typeface="Greenth Grunge"/>
                <a:cs typeface="Greenth Grunge"/>
                <a:sym typeface="Greenth Grunge"/>
              </a:rPr>
              <a:t>E-COMMERCE ANALYSIS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2322867">
            <a:off x="-11115394" y="5986612"/>
            <a:ext cx="15013121" cy="1811073"/>
          </a:xfrm>
          <a:custGeom>
            <a:avLst/>
            <a:gdLst/>
            <a:ahLst/>
            <a:cxnLst/>
            <a:rect r="r" b="b" t="t" l="l"/>
            <a:pathLst>
              <a:path h="1811073" w="15013121">
                <a:moveTo>
                  <a:pt x="0" y="0"/>
                </a:moveTo>
                <a:lnTo>
                  <a:pt x="15013122" y="0"/>
                </a:lnTo>
                <a:lnTo>
                  <a:pt x="15013122" y="1811073"/>
                </a:lnTo>
                <a:lnTo>
                  <a:pt x="0" y="181107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-425450" y="8864931"/>
            <a:ext cx="5329440" cy="1124027"/>
          </a:xfrm>
          <a:custGeom>
            <a:avLst/>
            <a:gdLst/>
            <a:ahLst/>
            <a:cxnLst/>
            <a:rect r="r" b="b" t="t" l="l"/>
            <a:pathLst>
              <a:path h="1124027" w="5329440">
                <a:moveTo>
                  <a:pt x="0" y="0"/>
                </a:moveTo>
                <a:lnTo>
                  <a:pt x="5329440" y="0"/>
                </a:lnTo>
                <a:lnTo>
                  <a:pt x="5329440" y="1124028"/>
                </a:lnTo>
                <a:lnTo>
                  <a:pt x="0" y="112402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5658241" y="5617234"/>
            <a:ext cx="6971519" cy="7746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61"/>
              </a:lnSpc>
            </a:pPr>
            <a:r>
              <a:rPr lang="en-US" sz="4543">
                <a:solidFill>
                  <a:srgbClr val="000000"/>
                </a:solidFill>
                <a:latin typeface="Space Mono"/>
                <a:ea typeface="Space Mono"/>
                <a:cs typeface="Space Mono"/>
                <a:sym typeface="Space Mono"/>
              </a:rPr>
              <a:t>By Omar Nasr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1111" r="0" b="-2111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3875000">
            <a:off x="14382159" y="-6115439"/>
            <a:ext cx="6882003" cy="8229600"/>
          </a:xfrm>
          <a:custGeom>
            <a:avLst/>
            <a:gdLst/>
            <a:ahLst/>
            <a:cxnLst/>
            <a:rect r="r" b="b" t="t" l="l"/>
            <a:pathLst>
              <a:path h="8229600" w="6882003">
                <a:moveTo>
                  <a:pt x="0" y="0"/>
                </a:moveTo>
                <a:lnTo>
                  <a:pt x="6882003" y="0"/>
                </a:lnTo>
                <a:lnTo>
                  <a:pt x="688200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737289">
            <a:off x="7446954" y="8876308"/>
            <a:ext cx="14185597" cy="2735794"/>
          </a:xfrm>
          <a:custGeom>
            <a:avLst/>
            <a:gdLst/>
            <a:ahLst/>
            <a:cxnLst/>
            <a:rect r="r" b="b" t="t" l="l"/>
            <a:pathLst>
              <a:path h="2735794" w="14185597">
                <a:moveTo>
                  <a:pt x="0" y="0"/>
                </a:moveTo>
                <a:lnTo>
                  <a:pt x="14185597" y="0"/>
                </a:lnTo>
                <a:lnTo>
                  <a:pt x="14185597" y="2735794"/>
                </a:lnTo>
                <a:lnTo>
                  <a:pt x="0" y="273579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9895434">
            <a:off x="-6489048" y="-1168459"/>
            <a:ext cx="15035495" cy="2899703"/>
          </a:xfrm>
          <a:custGeom>
            <a:avLst/>
            <a:gdLst/>
            <a:ahLst/>
            <a:cxnLst/>
            <a:rect r="r" b="b" t="t" l="l"/>
            <a:pathLst>
              <a:path h="2899703" w="15035495">
                <a:moveTo>
                  <a:pt x="0" y="0"/>
                </a:moveTo>
                <a:lnTo>
                  <a:pt x="15035496" y="0"/>
                </a:lnTo>
                <a:lnTo>
                  <a:pt x="15035496" y="2899702"/>
                </a:lnTo>
                <a:lnTo>
                  <a:pt x="0" y="28997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783414">
            <a:off x="15475009" y="8923425"/>
            <a:ext cx="6220100" cy="3596348"/>
          </a:xfrm>
          <a:custGeom>
            <a:avLst/>
            <a:gdLst/>
            <a:ahLst/>
            <a:cxnLst/>
            <a:rect r="r" b="b" t="t" l="l"/>
            <a:pathLst>
              <a:path h="3596348" w="6220100">
                <a:moveTo>
                  <a:pt x="0" y="0"/>
                </a:moveTo>
                <a:lnTo>
                  <a:pt x="6220100" y="0"/>
                </a:lnTo>
                <a:lnTo>
                  <a:pt x="6220100" y="3596349"/>
                </a:lnTo>
                <a:lnTo>
                  <a:pt x="0" y="359634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3094367" y="-414746"/>
            <a:ext cx="6776561" cy="1392275"/>
          </a:xfrm>
          <a:custGeom>
            <a:avLst/>
            <a:gdLst/>
            <a:ahLst/>
            <a:cxnLst/>
            <a:rect r="r" b="b" t="t" l="l"/>
            <a:pathLst>
              <a:path h="1392275" w="6776561">
                <a:moveTo>
                  <a:pt x="0" y="0"/>
                </a:moveTo>
                <a:lnTo>
                  <a:pt x="6776561" y="0"/>
                </a:lnTo>
                <a:lnTo>
                  <a:pt x="6776561" y="1392276"/>
                </a:lnTo>
                <a:lnTo>
                  <a:pt x="0" y="139227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8283185" y="9487090"/>
            <a:ext cx="6393508" cy="2469018"/>
          </a:xfrm>
          <a:custGeom>
            <a:avLst/>
            <a:gdLst/>
            <a:ahLst/>
            <a:cxnLst/>
            <a:rect r="r" b="b" t="t" l="l"/>
            <a:pathLst>
              <a:path h="2469018" w="6393508">
                <a:moveTo>
                  <a:pt x="0" y="0"/>
                </a:moveTo>
                <a:lnTo>
                  <a:pt x="6393509" y="0"/>
                </a:lnTo>
                <a:lnTo>
                  <a:pt x="6393509" y="2469018"/>
                </a:lnTo>
                <a:lnTo>
                  <a:pt x="0" y="246901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2322867">
            <a:off x="-11029236" y="6045231"/>
            <a:ext cx="13980112" cy="1686458"/>
          </a:xfrm>
          <a:custGeom>
            <a:avLst/>
            <a:gdLst/>
            <a:ahLst/>
            <a:cxnLst/>
            <a:rect r="r" b="b" t="t" l="l"/>
            <a:pathLst>
              <a:path h="1686458" w="13980112">
                <a:moveTo>
                  <a:pt x="0" y="0"/>
                </a:moveTo>
                <a:lnTo>
                  <a:pt x="13980112" y="0"/>
                </a:lnTo>
                <a:lnTo>
                  <a:pt x="13980112" y="1686459"/>
                </a:lnTo>
                <a:lnTo>
                  <a:pt x="0" y="168645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217616" y="639831"/>
            <a:ext cx="15852768" cy="1634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388"/>
              </a:lnSpc>
            </a:pPr>
            <a:r>
              <a:rPr lang="en-US" sz="9562">
                <a:solidFill>
                  <a:srgbClr val="000000"/>
                </a:solidFill>
                <a:latin typeface="Greenth Grunge"/>
                <a:ea typeface="Greenth Grunge"/>
                <a:cs typeface="Greenth Grunge"/>
                <a:sym typeface="Greenth Grunge"/>
              </a:rPr>
              <a:t>recommendation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93913" y="2533003"/>
            <a:ext cx="17162554" cy="74329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37683" indent="-268842" lvl="1">
              <a:lnSpc>
                <a:spcPts val="3486"/>
              </a:lnSpc>
              <a:buFont typeface="Arial"/>
              <a:buChar char="•"/>
            </a:pPr>
            <a:r>
              <a:rPr lang="en-US" b="true" sz="2490">
                <a:solidFill>
                  <a:srgbClr val="000000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Launching Marketing Campaigns Or Special Promotions During April Period To Maximize Sales More And More.</a:t>
            </a:r>
          </a:p>
          <a:p>
            <a:pPr algn="just">
              <a:lnSpc>
                <a:spcPts val="3486"/>
              </a:lnSpc>
            </a:pPr>
          </a:p>
          <a:p>
            <a:pPr algn="just" marL="537683" indent="-268842" lvl="1">
              <a:lnSpc>
                <a:spcPts val="3486"/>
              </a:lnSpc>
              <a:buFont typeface="Arial"/>
              <a:buChar char="•"/>
            </a:pPr>
            <a:r>
              <a:rPr lang="en-US" b="true" sz="2490">
                <a:solidFill>
                  <a:srgbClr val="000000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Make Special Offer In March To Increase Sales In This Period.</a:t>
            </a:r>
          </a:p>
          <a:p>
            <a:pPr algn="just">
              <a:lnSpc>
                <a:spcPts val="3486"/>
              </a:lnSpc>
            </a:pPr>
          </a:p>
          <a:p>
            <a:pPr algn="just" marL="537683" indent="-268842" lvl="1">
              <a:lnSpc>
                <a:spcPts val="3486"/>
              </a:lnSpc>
              <a:buFont typeface="Arial"/>
              <a:buChar char="•"/>
            </a:pPr>
            <a:r>
              <a:rPr lang="en-US" b="true" sz="2490">
                <a:solidFill>
                  <a:srgbClr val="000000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As The "Set" Category Generates The Most Revenue And Has The Highest Number Of Purchases Increase The Variety And Stock Levels Of Products In This Category.</a:t>
            </a:r>
          </a:p>
          <a:p>
            <a:pPr algn="just">
              <a:lnSpc>
                <a:spcPts val="3486"/>
              </a:lnSpc>
            </a:pPr>
          </a:p>
          <a:p>
            <a:pPr algn="just" marL="537683" indent="-268842" lvl="1">
              <a:lnSpc>
                <a:spcPts val="3486"/>
              </a:lnSpc>
              <a:buFont typeface="Arial"/>
              <a:buChar char="•"/>
            </a:pPr>
            <a:r>
              <a:rPr lang="en-US" b="true" sz="2490">
                <a:solidFill>
                  <a:srgbClr val="000000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Focus On Designing More Product In The Small Size With Make Offers In Big Sizes In Same Time To Make Purchasing Process Varied Between All Sizes.</a:t>
            </a:r>
          </a:p>
          <a:p>
            <a:pPr algn="just">
              <a:lnSpc>
                <a:spcPts val="3486"/>
              </a:lnSpc>
            </a:pPr>
            <a:r>
              <a:rPr lang="en-US" sz="2490" b="true">
                <a:solidFill>
                  <a:srgbClr val="000000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 </a:t>
            </a:r>
          </a:p>
          <a:p>
            <a:pPr algn="just" marL="537683" indent="-268842" lvl="1">
              <a:lnSpc>
                <a:spcPts val="3486"/>
              </a:lnSpc>
              <a:buFont typeface="Arial"/>
              <a:buChar char="•"/>
            </a:pPr>
            <a:r>
              <a:rPr lang="en-US" b="true" sz="2490">
                <a:solidFill>
                  <a:srgbClr val="000000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Minimize Cancellations And Waiting Orders By Analyze Reasons For Cancellations And Address Recurring Issues (E.G., Payment Problems, Delays).</a:t>
            </a:r>
          </a:p>
          <a:p>
            <a:pPr algn="just">
              <a:lnSpc>
                <a:spcPts val="3486"/>
              </a:lnSpc>
            </a:pPr>
            <a:r>
              <a:rPr lang="en-US" sz="2490" b="true">
                <a:solidFill>
                  <a:srgbClr val="000000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 </a:t>
            </a:r>
          </a:p>
          <a:p>
            <a:pPr algn="just" marL="537683" indent="-268842" lvl="1">
              <a:lnSpc>
                <a:spcPts val="3486"/>
              </a:lnSpc>
              <a:buFont typeface="Arial"/>
              <a:buChar char="•"/>
            </a:pPr>
            <a:r>
              <a:rPr lang="en-US" b="true" sz="2490">
                <a:solidFill>
                  <a:srgbClr val="000000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Make Marketing Campaigns In Region That Purchased A Little To Increasing Number Of Purchasing Process In It.</a:t>
            </a:r>
          </a:p>
          <a:p>
            <a:pPr algn="just">
              <a:lnSpc>
                <a:spcPts val="3486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948807" y="10063230"/>
            <a:ext cx="15852768" cy="1634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388"/>
              </a:lnSpc>
            </a:pPr>
            <a:r>
              <a:rPr lang="en-US" sz="9562">
                <a:solidFill>
                  <a:srgbClr val="000000"/>
                </a:solidFill>
                <a:latin typeface="Greenth Grunge"/>
                <a:ea typeface="Greenth Grunge"/>
                <a:cs typeface="Greenth Grunge"/>
                <a:sym typeface="Greenth Grunge"/>
              </a:rPr>
              <a:t>recommendation 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1111" r="0" b="-2111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3875000">
            <a:off x="14382159" y="-6115439"/>
            <a:ext cx="6882003" cy="8229600"/>
          </a:xfrm>
          <a:custGeom>
            <a:avLst/>
            <a:gdLst/>
            <a:ahLst/>
            <a:cxnLst/>
            <a:rect r="r" b="b" t="t" l="l"/>
            <a:pathLst>
              <a:path h="8229600" w="6882003">
                <a:moveTo>
                  <a:pt x="0" y="0"/>
                </a:moveTo>
                <a:lnTo>
                  <a:pt x="6882003" y="0"/>
                </a:lnTo>
                <a:lnTo>
                  <a:pt x="688200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737289">
            <a:off x="7446954" y="8876308"/>
            <a:ext cx="14185597" cy="2735794"/>
          </a:xfrm>
          <a:custGeom>
            <a:avLst/>
            <a:gdLst/>
            <a:ahLst/>
            <a:cxnLst/>
            <a:rect r="r" b="b" t="t" l="l"/>
            <a:pathLst>
              <a:path h="2735794" w="14185597">
                <a:moveTo>
                  <a:pt x="0" y="0"/>
                </a:moveTo>
                <a:lnTo>
                  <a:pt x="14185597" y="0"/>
                </a:lnTo>
                <a:lnTo>
                  <a:pt x="14185597" y="2735794"/>
                </a:lnTo>
                <a:lnTo>
                  <a:pt x="0" y="273579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9895434">
            <a:off x="-6489048" y="-1168459"/>
            <a:ext cx="15035495" cy="2899703"/>
          </a:xfrm>
          <a:custGeom>
            <a:avLst/>
            <a:gdLst/>
            <a:ahLst/>
            <a:cxnLst/>
            <a:rect r="r" b="b" t="t" l="l"/>
            <a:pathLst>
              <a:path h="2899703" w="15035495">
                <a:moveTo>
                  <a:pt x="0" y="0"/>
                </a:moveTo>
                <a:lnTo>
                  <a:pt x="15035496" y="0"/>
                </a:lnTo>
                <a:lnTo>
                  <a:pt x="15035496" y="2899702"/>
                </a:lnTo>
                <a:lnTo>
                  <a:pt x="0" y="28997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783414">
            <a:off x="15475009" y="8923425"/>
            <a:ext cx="6220100" cy="3596348"/>
          </a:xfrm>
          <a:custGeom>
            <a:avLst/>
            <a:gdLst/>
            <a:ahLst/>
            <a:cxnLst/>
            <a:rect r="r" b="b" t="t" l="l"/>
            <a:pathLst>
              <a:path h="3596348" w="6220100">
                <a:moveTo>
                  <a:pt x="0" y="0"/>
                </a:moveTo>
                <a:lnTo>
                  <a:pt x="6220100" y="0"/>
                </a:lnTo>
                <a:lnTo>
                  <a:pt x="6220100" y="3596349"/>
                </a:lnTo>
                <a:lnTo>
                  <a:pt x="0" y="359634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3094367" y="-414746"/>
            <a:ext cx="6776561" cy="1392275"/>
          </a:xfrm>
          <a:custGeom>
            <a:avLst/>
            <a:gdLst/>
            <a:ahLst/>
            <a:cxnLst/>
            <a:rect r="r" b="b" t="t" l="l"/>
            <a:pathLst>
              <a:path h="1392275" w="6776561">
                <a:moveTo>
                  <a:pt x="0" y="0"/>
                </a:moveTo>
                <a:lnTo>
                  <a:pt x="6776561" y="0"/>
                </a:lnTo>
                <a:lnTo>
                  <a:pt x="6776561" y="1392276"/>
                </a:lnTo>
                <a:lnTo>
                  <a:pt x="0" y="139227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8283185" y="9487090"/>
            <a:ext cx="6393508" cy="2469018"/>
          </a:xfrm>
          <a:custGeom>
            <a:avLst/>
            <a:gdLst/>
            <a:ahLst/>
            <a:cxnLst/>
            <a:rect r="r" b="b" t="t" l="l"/>
            <a:pathLst>
              <a:path h="2469018" w="6393508">
                <a:moveTo>
                  <a:pt x="0" y="0"/>
                </a:moveTo>
                <a:lnTo>
                  <a:pt x="6393509" y="0"/>
                </a:lnTo>
                <a:lnTo>
                  <a:pt x="6393509" y="2469018"/>
                </a:lnTo>
                <a:lnTo>
                  <a:pt x="0" y="246901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2322867">
            <a:off x="-11029236" y="6045231"/>
            <a:ext cx="13980112" cy="1686458"/>
          </a:xfrm>
          <a:custGeom>
            <a:avLst/>
            <a:gdLst/>
            <a:ahLst/>
            <a:cxnLst/>
            <a:rect r="r" b="b" t="t" l="l"/>
            <a:pathLst>
              <a:path h="1686458" w="13980112">
                <a:moveTo>
                  <a:pt x="0" y="0"/>
                </a:moveTo>
                <a:lnTo>
                  <a:pt x="13980112" y="0"/>
                </a:lnTo>
                <a:lnTo>
                  <a:pt x="13980112" y="1686459"/>
                </a:lnTo>
                <a:lnTo>
                  <a:pt x="0" y="168645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217616" y="639831"/>
            <a:ext cx="15852768" cy="1634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388"/>
              </a:lnSpc>
            </a:pPr>
            <a:r>
              <a:rPr lang="en-US" sz="9562">
                <a:solidFill>
                  <a:srgbClr val="000000"/>
                </a:solidFill>
                <a:latin typeface="Greenth Grunge"/>
                <a:ea typeface="Greenth Grunge"/>
                <a:cs typeface="Greenth Grunge"/>
                <a:sym typeface="Greenth Grunge"/>
              </a:rPr>
              <a:t>recommendation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93913" y="2533003"/>
            <a:ext cx="17162554" cy="87156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94412" indent="-247206" lvl="1">
              <a:lnSpc>
                <a:spcPts val="3206"/>
              </a:lnSpc>
              <a:buFont typeface="Arial"/>
              <a:buChar char="•"/>
            </a:pPr>
            <a:r>
              <a:rPr lang="en-US" b="true" sz="2290">
                <a:solidFill>
                  <a:srgbClr val="000000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Making Offers From Time To Time For Our Customers In Order To Increase Their Demand For Buying Products.</a:t>
            </a:r>
          </a:p>
          <a:p>
            <a:pPr algn="just">
              <a:lnSpc>
                <a:spcPts val="3206"/>
              </a:lnSpc>
            </a:pPr>
          </a:p>
          <a:p>
            <a:pPr algn="just" marL="494412" indent="-247206" lvl="1">
              <a:lnSpc>
                <a:spcPts val="3206"/>
              </a:lnSpc>
              <a:buFont typeface="Arial"/>
              <a:buChar char="•"/>
            </a:pPr>
            <a:r>
              <a:rPr lang="en-US" b="true" sz="2290">
                <a:solidFill>
                  <a:srgbClr val="000000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Developing Expedited Shipping More To Make More Customer Used It As It Is More Expensive Than Standard As This Increase Profit In General</a:t>
            </a:r>
            <a:r>
              <a:rPr lang="en-US" b="true" sz="2290">
                <a:solidFill>
                  <a:srgbClr val="000000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.</a:t>
            </a:r>
          </a:p>
          <a:p>
            <a:pPr algn="just">
              <a:lnSpc>
                <a:spcPts val="3206"/>
              </a:lnSpc>
            </a:pPr>
          </a:p>
          <a:p>
            <a:pPr algn="just" marL="494412" indent="-247206" lvl="1">
              <a:lnSpc>
                <a:spcPts val="3206"/>
              </a:lnSpc>
              <a:buFont typeface="Arial"/>
              <a:buChar char="•"/>
            </a:pPr>
            <a:r>
              <a:rPr lang="en-US" b="true" sz="2290">
                <a:solidFill>
                  <a:srgbClr val="000000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Making A Lot Of Offers On The First Day Of The Month , While Preventing Workers Leaves In That Period Because Of The Large Number Of Orders Unlike The Last Days Of The Month</a:t>
            </a:r>
            <a:r>
              <a:rPr lang="en-US" b="true" sz="2290">
                <a:solidFill>
                  <a:srgbClr val="000000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.</a:t>
            </a:r>
          </a:p>
          <a:p>
            <a:pPr algn="just">
              <a:lnSpc>
                <a:spcPts val="3206"/>
              </a:lnSpc>
            </a:pPr>
          </a:p>
          <a:p>
            <a:pPr algn="just" marL="494412" indent="-247206" lvl="1">
              <a:lnSpc>
                <a:spcPts val="3206"/>
              </a:lnSpc>
              <a:buFont typeface="Arial"/>
              <a:buChar char="•"/>
            </a:pPr>
            <a:r>
              <a:rPr lang="en-US" b="true" sz="2290">
                <a:solidFill>
                  <a:srgbClr val="000000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Focus On Increasing Stock Levels For The Most In-demand Categories, Such As "Kurta And Set", As They Have Proven To Be The Most Popular And Reduce Inventory For Less Popular Categories To Avoid Unnecessary Storage Costs.</a:t>
            </a:r>
          </a:p>
          <a:p>
            <a:pPr algn="just">
              <a:lnSpc>
                <a:spcPts val="3206"/>
              </a:lnSpc>
            </a:pPr>
          </a:p>
          <a:p>
            <a:pPr algn="just" marL="494412" indent="-247206" lvl="1">
              <a:lnSpc>
                <a:spcPts val="3206"/>
              </a:lnSpc>
              <a:buFont typeface="Arial"/>
              <a:buChar char="•"/>
            </a:pPr>
            <a:r>
              <a:rPr lang="en-US" b="true" sz="2290">
                <a:solidFill>
                  <a:srgbClr val="000000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Enhance Marketing Efforts For Light-colored Products, As They Generate The Highest Profits Compared To Other Colors.</a:t>
            </a:r>
          </a:p>
          <a:p>
            <a:pPr algn="just">
              <a:lnSpc>
                <a:spcPts val="3206"/>
              </a:lnSpc>
            </a:pPr>
          </a:p>
          <a:p>
            <a:pPr algn="just" marL="494412" indent="-247206" lvl="1">
              <a:lnSpc>
                <a:spcPts val="3206"/>
              </a:lnSpc>
              <a:buFont typeface="Arial"/>
              <a:buChar char="•"/>
            </a:pPr>
            <a:r>
              <a:rPr lang="en-US" b="true" sz="2290">
                <a:solidFill>
                  <a:srgbClr val="000000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Review Pricing Strategies </a:t>
            </a:r>
            <a:r>
              <a:rPr lang="en-US" b="true" sz="2290">
                <a:solidFill>
                  <a:srgbClr val="000000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Regularly Evaluate Product Pricing To Ensure Alignment With Demand, Especially Since Prices Remained Unchanged Between March 2021 And May 2022.</a:t>
            </a:r>
          </a:p>
          <a:p>
            <a:pPr algn="l">
              <a:lnSpc>
                <a:spcPts val="3066"/>
              </a:lnSpc>
            </a:pPr>
          </a:p>
          <a:p>
            <a:pPr algn="l">
              <a:lnSpc>
                <a:spcPts val="3066"/>
              </a:lnSpc>
            </a:pPr>
          </a:p>
          <a:p>
            <a:pPr algn="l">
              <a:lnSpc>
                <a:spcPts val="3066"/>
              </a:lnSpc>
            </a:pPr>
          </a:p>
          <a:p>
            <a:pPr algn="l">
              <a:lnSpc>
                <a:spcPts val="3066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948807" y="10063230"/>
            <a:ext cx="15852768" cy="1634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388"/>
              </a:lnSpc>
            </a:pPr>
            <a:r>
              <a:rPr lang="en-US" sz="9562">
                <a:solidFill>
                  <a:srgbClr val="000000"/>
                </a:solidFill>
                <a:latin typeface="Greenth Grunge"/>
                <a:ea typeface="Greenth Grunge"/>
                <a:cs typeface="Greenth Grunge"/>
                <a:sym typeface="Greenth Grunge"/>
              </a:rPr>
              <a:t>recommendation 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1111" r="0" b="-2111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3875000">
            <a:off x="-2924978" y="6945416"/>
            <a:ext cx="6408472" cy="7663345"/>
          </a:xfrm>
          <a:custGeom>
            <a:avLst/>
            <a:gdLst/>
            <a:ahLst/>
            <a:cxnLst/>
            <a:rect r="r" b="b" t="t" l="l"/>
            <a:pathLst>
              <a:path h="7663345" w="6408472">
                <a:moveTo>
                  <a:pt x="0" y="0"/>
                </a:moveTo>
                <a:lnTo>
                  <a:pt x="6408472" y="0"/>
                </a:lnTo>
                <a:lnTo>
                  <a:pt x="6408472" y="7663345"/>
                </a:lnTo>
                <a:lnTo>
                  <a:pt x="0" y="76633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3875000">
            <a:off x="14382159" y="-6115439"/>
            <a:ext cx="6882003" cy="8229600"/>
          </a:xfrm>
          <a:custGeom>
            <a:avLst/>
            <a:gdLst/>
            <a:ahLst/>
            <a:cxnLst/>
            <a:rect r="r" b="b" t="t" l="l"/>
            <a:pathLst>
              <a:path h="8229600" w="6882003">
                <a:moveTo>
                  <a:pt x="0" y="0"/>
                </a:moveTo>
                <a:lnTo>
                  <a:pt x="6882003" y="0"/>
                </a:lnTo>
                <a:lnTo>
                  <a:pt x="688200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737289">
            <a:off x="7446954" y="8876308"/>
            <a:ext cx="14185597" cy="2735794"/>
          </a:xfrm>
          <a:custGeom>
            <a:avLst/>
            <a:gdLst/>
            <a:ahLst/>
            <a:cxnLst/>
            <a:rect r="r" b="b" t="t" l="l"/>
            <a:pathLst>
              <a:path h="2735794" w="14185597">
                <a:moveTo>
                  <a:pt x="0" y="0"/>
                </a:moveTo>
                <a:lnTo>
                  <a:pt x="14185597" y="0"/>
                </a:lnTo>
                <a:lnTo>
                  <a:pt x="14185597" y="2735794"/>
                </a:lnTo>
                <a:lnTo>
                  <a:pt x="0" y="273579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9895434">
            <a:off x="-6489048" y="-1168459"/>
            <a:ext cx="15035495" cy="2899703"/>
          </a:xfrm>
          <a:custGeom>
            <a:avLst/>
            <a:gdLst/>
            <a:ahLst/>
            <a:cxnLst/>
            <a:rect r="r" b="b" t="t" l="l"/>
            <a:pathLst>
              <a:path h="2899703" w="15035495">
                <a:moveTo>
                  <a:pt x="0" y="0"/>
                </a:moveTo>
                <a:lnTo>
                  <a:pt x="15035496" y="0"/>
                </a:lnTo>
                <a:lnTo>
                  <a:pt x="15035496" y="2899702"/>
                </a:lnTo>
                <a:lnTo>
                  <a:pt x="0" y="28997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783414">
            <a:off x="15475009" y="8923425"/>
            <a:ext cx="6220100" cy="3596348"/>
          </a:xfrm>
          <a:custGeom>
            <a:avLst/>
            <a:gdLst/>
            <a:ahLst/>
            <a:cxnLst/>
            <a:rect r="r" b="b" t="t" l="l"/>
            <a:pathLst>
              <a:path h="3596348" w="6220100">
                <a:moveTo>
                  <a:pt x="0" y="0"/>
                </a:moveTo>
                <a:lnTo>
                  <a:pt x="6220100" y="0"/>
                </a:lnTo>
                <a:lnTo>
                  <a:pt x="6220100" y="3596349"/>
                </a:lnTo>
                <a:lnTo>
                  <a:pt x="0" y="359634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3094367" y="-414746"/>
            <a:ext cx="6776561" cy="1392275"/>
          </a:xfrm>
          <a:custGeom>
            <a:avLst/>
            <a:gdLst/>
            <a:ahLst/>
            <a:cxnLst/>
            <a:rect r="r" b="b" t="t" l="l"/>
            <a:pathLst>
              <a:path h="1392275" w="6776561">
                <a:moveTo>
                  <a:pt x="0" y="0"/>
                </a:moveTo>
                <a:lnTo>
                  <a:pt x="6776561" y="0"/>
                </a:lnTo>
                <a:lnTo>
                  <a:pt x="6776561" y="1392276"/>
                </a:lnTo>
                <a:lnTo>
                  <a:pt x="0" y="139227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8283185" y="9487090"/>
            <a:ext cx="6393508" cy="2469018"/>
          </a:xfrm>
          <a:custGeom>
            <a:avLst/>
            <a:gdLst/>
            <a:ahLst/>
            <a:cxnLst/>
            <a:rect r="r" b="b" t="t" l="l"/>
            <a:pathLst>
              <a:path h="2469018" w="6393508">
                <a:moveTo>
                  <a:pt x="0" y="0"/>
                </a:moveTo>
                <a:lnTo>
                  <a:pt x="6393509" y="0"/>
                </a:lnTo>
                <a:lnTo>
                  <a:pt x="6393509" y="2469018"/>
                </a:lnTo>
                <a:lnTo>
                  <a:pt x="0" y="246901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2322867">
            <a:off x="-11029236" y="6045231"/>
            <a:ext cx="13980112" cy="1686458"/>
          </a:xfrm>
          <a:custGeom>
            <a:avLst/>
            <a:gdLst/>
            <a:ahLst/>
            <a:cxnLst/>
            <a:rect r="r" b="b" t="t" l="l"/>
            <a:pathLst>
              <a:path h="1686458" w="13980112">
                <a:moveTo>
                  <a:pt x="0" y="0"/>
                </a:moveTo>
                <a:lnTo>
                  <a:pt x="13980112" y="0"/>
                </a:lnTo>
                <a:lnTo>
                  <a:pt x="13980112" y="1686459"/>
                </a:lnTo>
                <a:lnTo>
                  <a:pt x="0" y="168645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-1074836" y="8725502"/>
            <a:ext cx="4962737" cy="1046686"/>
          </a:xfrm>
          <a:custGeom>
            <a:avLst/>
            <a:gdLst/>
            <a:ahLst/>
            <a:cxnLst/>
            <a:rect r="r" b="b" t="t" l="l"/>
            <a:pathLst>
              <a:path h="1046686" w="4962737">
                <a:moveTo>
                  <a:pt x="0" y="0"/>
                </a:moveTo>
                <a:lnTo>
                  <a:pt x="4962736" y="0"/>
                </a:lnTo>
                <a:lnTo>
                  <a:pt x="4962736" y="1046686"/>
                </a:lnTo>
                <a:lnTo>
                  <a:pt x="0" y="104668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4269026" y="3260934"/>
            <a:ext cx="9749947" cy="41430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889"/>
              </a:lnSpc>
            </a:pPr>
            <a:r>
              <a:rPr lang="en-US" sz="16551">
                <a:solidFill>
                  <a:srgbClr val="000000"/>
                </a:solidFill>
                <a:latin typeface="Greenth Grunge"/>
                <a:ea typeface="Greenth Grunge"/>
                <a:cs typeface="Greenth Grunge"/>
                <a:sym typeface="Greenth Grunge"/>
              </a:rPr>
              <a:t>THANK</a:t>
            </a:r>
          </a:p>
          <a:p>
            <a:pPr algn="ctr">
              <a:lnSpc>
                <a:spcPts val="15889"/>
              </a:lnSpc>
            </a:pPr>
            <a:r>
              <a:rPr lang="en-US" sz="16551">
                <a:solidFill>
                  <a:srgbClr val="000000"/>
                </a:solidFill>
                <a:latin typeface="Greenth Grunge"/>
                <a:ea typeface="Greenth Grunge"/>
                <a:cs typeface="Greenth Grunge"/>
                <a:sym typeface="Greenth Grunge"/>
              </a:rPr>
              <a:t>YOU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658241" y="6967922"/>
            <a:ext cx="6971519" cy="7746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61"/>
              </a:lnSpc>
            </a:pPr>
            <a:r>
              <a:rPr lang="en-US" sz="4543">
                <a:solidFill>
                  <a:srgbClr val="000000"/>
                </a:solidFill>
                <a:latin typeface="Space Mono"/>
                <a:ea typeface="Space Mono"/>
                <a:cs typeface="Space Mono"/>
                <a:sym typeface="Space Mono"/>
              </a:rPr>
              <a:t>Omar Nasr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1111" r="0" b="-2111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3875000">
            <a:off x="-2924978" y="6945416"/>
            <a:ext cx="6408472" cy="7663345"/>
          </a:xfrm>
          <a:custGeom>
            <a:avLst/>
            <a:gdLst/>
            <a:ahLst/>
            <a:cxnLst/>
            <a:rect r="r" b="b" t="t" l="l"/>
            <a:pathLst>
              <a:path h="7663345" w="6408472">
                <a:moveTo>
                  <a:pt x="0" y="0"/>
                </a:moveTo>
                <a:lnTo>
                  <a:pt x="6408472" y="0"/>
                </a:lnTo>
                <a:lnTo>
                  <a:pt x="6408472" y="7663345"/>
                </a:lnTo>
                <a:lnTo>
                  <a:pt x="0" y="76633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3875000">
            <a:off x="14382159" y="-6115439"/>
            <a:ext cx="6882003" cy="8229600"/>
          </a:xfrm>
          <a:custGeom>
            <a:avLst/>
            <a:gdLst/>
            <a:ahLst/>
            <a:cxnLst/>
            <a:rect r="r" b="b" t="t" l="l"/>
            <a:pathLst>
              <a:path h="8229600" w="6882003">
                <a:moveTo>
                  <a:pt x="0" y="0"/>
                </a:moveTo>
                <a:lnTo>
                  <a:pt x="6882003" y="0"/>
                </a:lnTo>
                <a:lnTo>
                  <a:pt x="688200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737289">
            <a:off x="7446954" y="8876308"/>
            <a:ext cx="14185597" cy="2735794"/>
          </a:xfrm>
          <a:custGeom>
            <a:avLst/>
            <a:gdLst/>
            <a:ahLst/>
            <a:cxnLst/>
            <a:rect r="r" b="b" t="t" l="l"/>
            <a:pathLst>
              <a:path h="2735794" w="14185597">
                <a:moveTo>
                  <a:pt x="0" y="0"/>
                </a:moveTo>
                <a:lnTo>
                  <a:pt x="14185597" y="0"/>
                </a:lnTo>
                <a:lnTo>
                  <a:pt x="14185597" y="2735794"/>
                </a:lnTo>
                <a:lnTo>
                  <a:pt x="0" y="273579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9895434">
            <a:off x="-6489048" y="-1168459"/>
            <a:ext cx="15035495" cy="2899703"/>
          </a:xfrm>
          <a:custGeom>
            <a:avLst/>
            <a:gdLst/>
            <a:ahLst/>
            <a:cxnLst/>
            <a:rect r="r" b="b" t="t" l="l"/>
            <a:pathLst>
              <a:path h="2899703" w="15035495">
                <a:moveTo>
                  <a:pt x="0" y="0"/>
                </a:moveTo>
                <a:lnTo>
                  <a:pt x="15035496" y="0"/>
                </a:lnTo>
                <a:lnTo>
                  <a:pt x="15035496" y="2899702"/>
                </a:lnTo>
                <a:lnTo>
                  <a:pt x="0" y="28997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783414">
            <a:off x="15475009" y="8923425"/>
            <a:ext cx="6220100" cy="3596348"/>
          </a:xfrm>
          <a:custGeom>
            <a:avLst/>
            <a:gdLst/>
            <a:ahLst/>
            <a:cxnLst/>
            <a:rect r="r" b="b" t="t" l="l"/>
            <a:pathLst>
              <a:path h="3596348" w="6220100">
                <a:moveTo>
                  <a:pt x="0" y="0"/>
                </a:moveTo>
                <a:lnTo>
                  <a:pt x="6220100" y="0"/>
                </a:lnTo>
                <a:lnTo>
                  <a:pt x="6220100" y="3596349"/>
                </a:lnTo>
                <a:lnTo>
                  <a:pt x="0" y="359634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3094367" y="-414746"/>
            <a:ext cx="6776561" cy="1392275"/>
          </a:xfrm>
          <a:custGeom>
            <a:avLst/>
            <a:gdLst/>
            <a:ahLst/>
            <a:cxnLst/>
            <a:rect r="r" b="b" t="t" l="l"/>
            <a:pathLst>
              <a:path h="1392275" w="6776561">
                <a:moveTo>
                  <a:pt x="0" y="0"/>
                </a:moveTo>
                <a:lnTo>
                  <a:pt x="6776561" y="0"/>
                </a:lnTo>
                <a:lnTo>
                  <a:pt x="6776561" y="1392276"/>
                </a:lnTo>
                <a:lnTo>
                  <a:pt x="0" y="139227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8283185" y="9487090"/>
            <a:ext cx="6393508" cy="2469018"/>
          </a:xfrm>
          <a:custGeom>
            <a:avLst/>
            <a:gdLst/>
            <a:ahLst/>
            <a:cxnLst/>
            <a:rect r="r" b="b" t="t" l="l"/>
            <a:pathLst>
              <a:path h="2469018" w="6393508">
                <a:moveTo>
                  <a:pt x="0" y="0"/>
                </a:moveTo>
                <a:lnTo>
                  <a:pt x="6393509" y="0"/>
                </a:lnTo>
                <a:lnTo>
                  <a:pt x="6393509" y="2469018"/>
                </a:lnTo>
                <a:lnTo>
                  <a:pt x="0" y="246901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2322867">
            <a:off x="-11029236" y="6045231"/>
            <a:ext cx="13980112" cy="1686458"/>
          </a:xfrm>
          <a:custGeom>
            <a:avLst/>
            <a:gdLst/>
            <a:ahLst/>
            <a:cxnLst/>
            <a:rect r="r" b="b" t="t" l="l"/>
            <a:pathLst>
              <a:path h="1686458" w="13980112">
                <a:moveTo>
                  <a:pt x="0" y="0"/>
                </a:moveTo>
                <a:lnTo>
                  <a:pt x="13980112" y="0"/>
                </a:lnTo>
                <a:lnTo>
                  <a:pt x="13980112" y="1686459"/>
                </a:lnTo>
                <a:lnTo>
                  <a:pt x="0" y="168645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-1074836" y="8725502"/>
            <a:ext cx="4962737" cy="1046686"/>
          </a:xfrm>
          <a:custGeom>
            <a:avLst/>
            <a:gdLst/>
            <a:ahLst/>
            <a:cxnLst/>
            <a:rect r="r" b="b" t="t" l="l"/>
            <a:pathLst>
              <a:path h="1046686" w="4962737">
                <a:moveTo>
                  <a:pt x="0" y="0"/>
                </a:moveTo>
                <a:lnTo>
                  <a:pt x="4962736" y="0"/>
                </a:lnTo>
                <a:lnTo>
                  <a:pt x="4962736" y="1046686"/>
                </a:lnTo>
                <a:lnTo>
                  <a:pt x="0" y="104668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942358" y="1528893"/>
            <a:ext cx="15316942" cy="1634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388"/>
              </a:lnSpc>
            </a:pPr>
            <a:r>
              <a:rPr lang="en-US" sz="9562">
                <a:solidFill>
                  <a:srgbClr val="000000"/>
                </a:solidFill>
                <a:latin typeface="Greenth Grunge"/>
                <a:ea typeface="Greenth Grunge"/>
                <a:cs typeface="Greenth Grunge"/>
                <a:sym typeface="Greenth Grunge"/>
              </a:rPr>
              <a:t>Project Overview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3362288"/>
            <a:ext cx="16230600" cy="49286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65"/>
              </a:lnSpc>
            </a:pPr>
            <a:r>
              <a:rPr lang="en-US" sz="2832" b="true">
                <a:solidFill>
                  <a:srgbClr val="000000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In This Project, We Analyze Amazon E-commerce Sales Data In India To Uncover Insights About Customer Behavior, Sales Performance, Focusing On Our Categories Purchasing And Most States And Cities That Make Most Orders. </a:t>
            </a:r>
          </a:p>
          <a:p>
            <a:pPr algn="just">
              <a:lnSpc>
                <a:spcPts val="3965"/>
              </a:lnSpc>
            </a:pPr>
            <a:r>
              <a:rPr lang="en-US" sz="2832" b="true">
                <a:solidFill>
                  <a:srgbClr val="000000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The Focus Is On Understanding Sales Trends, Fulfillment Channels, And Ship Service Level To Help Businesses Optimize Their Strategies And Improve Profitability.</a:t>
            </a:r>
          </a:p>
          <a:p>
            <a:pPr algn="just">
              <a:lnSpc>
                <a:spcPts val="3965"/>
              </a:lnSpc>
            </a:pPr>
            <a:r>
              <a:rPr lang="en-US" sz="2832" b="true">
                <a:solidFill>
                  <a:srgbClr val="000000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In This Project Also Focusing On The Price Of Our Categories In Different MRP Like Amazon, Snapdeal, Myntra And So On.</a:t>
            </a:r>
          </a:p>
          <a:p>
            <a:pPr algn="just">
              <a:lnSpc>
                <a:spcPts val="3965"/>
              </a:lnSpc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1111" r="0" b="-2111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3875000">
            <a:off x="-2924978" y="6945416"/>
            <a:ext cx="6408472" cy="7663345"/>
          </a:xfrm>
          <a:custGeom>
            <a:avLst/>
            <a:gdLst/>
            <a:ahLst/>
            <a:cxnLst/>
            <a:rect r="r" b="b" t="t" l="l"/>
            <a:pathLst>
              <a:path h="7663345" w="6408472">
                <a:moveTo>
                  <a:pt x="0" y="0"/>
                </a:moveTo>
                <a:lnTo>
                  <a:pt x="6408472" y="0"/>
                </a:lnTo>
                <a:lnTo>
                  <a:pt x="6408472" y="7663345"/>
                </a:lnTo>
                <a:lnTo>
                  <a:pt x="0" y="76633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3875000">
            <a:off x="14382159" y="-6115439"/>
            <a:ext cx="6882003" cy="8229600"/>
          </a:xfrm>
          <a:custGeom>
            <a:avLst/>
            <a:gdLst/>
            <a:ahLst/>
            <a:cxnLst/>
            <a:rect r="r" b="b" t="t" l="l"/>
            <a:pathLst>
              <a:path h="8229600" w="6882003">
                <a:moveTo>
                  <a:pt x="0" y="0"/>
                </a:moveTo>
                <a:lnTo>
                  <a:pt x="6882003" y="0"/>
                </a:lnTo>
                <a:lnTo>
                  <a:pt x="688200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737289">
            <a:off x="7446954" y="8876308"/>
            <a:ext cx="14185597" cy="2735794"/>
          </a:xfrm>
          <a:custGeom>
            <a:avLst/>
            <a:gdLst/>
            <a:ahLst/>
            <a:cxnLst/>
            <a:rect r="r" b="b" t="t" l="l"/>
            <a:pathLst>
              <a:path h="2735794" w="14185597">
                <a:moveTo>
                  <a:pt x="0" y="0"/>
                </a:moveTo>
                <a:lnTo>
                  <a:pt x="14185597" y="0"/>
                </a:lnTo>
                <a:lnTo>
                  <a:pt x="14185597" y="2735794"/>
                </a:lnTo>
                <a:lnTo>
                  <a:pt x="0" y="273579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9895434">
            <a:off x="-6489048" y="-1168459"/>
            <a:ext cx="15035495" cy="2899703"/>
          </a:xfrm>
          <a:custGeom>
            <a:avLst/>
            <a:gdLst/>
            <a:ahLst/>
            <a:cxnLst/>
            <a:rect r="r" b="b" t="t" l="l"/>
            <a:pathLst>
              <a:path h="2899703" w="15035495">
                <a:moveTo>
                  <a:pt x="0" y="0"/>
                </a:moveTo>
                <a:lnTo>
                  <a:pt x="15035496" y="0"/>
                </a:lnTo>
                <a:lnTo>
                  <a:pt x="15035496" y="2899702"/>
                </a:lnTo>
                <a:lnTo>
                  <a:pt x="0" y="28997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783414">
            <a:off x="15475009" y="8923425"/>
            <a:ext cx="6220100" cy="3596348"/>
          </a:xfrm>
          <a:custGeom>
            <a:avLst/>
            <a:gdLst/>
            <a:ahLst/>
            <a:cxnLst/>
            <a:rect r="r" b="b" t="t" l="l"/>
            <a:pathLst>
              <a:path h="3596348" w="6220100">
                <a:moveTo>
                  <a:pt x="0" y="0"/>
                </a:moveTo>
                <a:lnTo>
                  <a:pt x="6220100" y="0"/>
                </a:lnTo>
                <a:lnTo>
                  <a:pt x="6220100" y="3596349"/>
                </a:lnTo>
                <a:lnTo>
                  <a:pt x="0" y="359634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3094367" y="-414746"/>
            <a:ext cx="6776561" cy="1392275"/>
          </a:xfrm>
          <a:custGeom>
            <a:avLst/>
            <a:gdLst/>
            <a:ahLst/>
            <a:cxnLst/>
            <a:rect r="r" b="b" t="t" l="l"/>
            <a:pathLst>
              <a:path h="1392275" w="6776561">
                <a:moveTo>
                  <a:pt x="0" y="0"/>
                </a:moveTo>
                <a:lnTo>
                  <a:pt x="6776561" y="0"/>
                </a:lnTo>
                <a:lnTo>
                  <a:pt x="6776561" y="1392276"/>
                </a:lnTo>
                <a:lnTo>
                  <a:pt x="0" y="139227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8283185" y="9487090"/>
            <a:ext cx="6393508" cy="2469018"/>
          </a:xfrm>
          <a:custGeom>
            <a:avLst/>
            <a:gdLst/>
            <a:ahLst/>
            <a:cxnLst/>
            <a:rect r="r" b="b" t="t" l="l"/>
            <a:pathLst>
              <a:path h="2469018" w="6393508">
                <a:moveTo>
                  <a:pt x="0" y="0"/>
                </a:moveTo>
                <a:lnTo>
                  <a:pt x="6393509" y="0"/>
                </a:lnTo>
                <a:lnTo>
                  <a:pt x="6393509" y="2469018"/>
                </a:lnTo>
                <a:lnTo>
                  <a:pt x="0" y="246901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2322867">
            <a:off x="-11029236" y="6045231"/>
            <a:ext cx="13980112" cy="1686458"/>
          </a:xfrm>
          <a:custGeom>
            <a:avLst/>
            <a:gdLst/>
            <a:ahLst/>
            <a:cxnLst/>
            <a:rect r="r" b="b" t="t" l="l"/>
            <a:pathLst>
              <a:path h="1686458" w="13980112">
                <a:moveTo>
                  <a:pt x="0" y="0"/>
                </a:moveTo>
                <a:lnTo>
                  <a:pt x="13980112" y="0"/>
                </a:lnTo>
                <a:lnTo>
                  <a:pt x="13980112" y="1686459"/>
                </a:lnTo>
                <a:lnTo>
                  <a:pt x="0" y="168645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-1074836" y="8725502"/>
            <a:ext cx="4962737" cy="1046686"/>
          </a:xfrm>
          <a:custGeom>
            <a:avLst/>
            <a:gdLst/>
            <a:ahLst/>
            <a:cxnLst/>
            <a:rect r="r" b="b" t="t" l="l"/>
            <a:pathLst>
              <a:path h="1046686" w="4962737">
                <a:moveTo>
                  <a:pt x="0" y="0"/>
                </a:moveTo>
                <a:lnTo>
                  <a:pt x="4962736" y="0"/>
                </a:lnTo>
                <a:lnTo>
                  <a:pt x="4962736" y="1046686"/>
                </a:lnTo>
                <a:lnTo>
                  <a:pt x="0" y="104668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485529" y="1545059"/>
            <a:ext cx="15316942" cy="1634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388"/>
              </a:lnSpc>
            </a:pPr>
            <a:r>
              <a:rPr lang="en-US" sz="9562">
                <a:solidFill>
                  <a:srgbClr val="000000"/>
                </a:solidFill>
                <a:latin typeface="Greenth Grunge"/>
                <a:ea typeface="Greenth Grunge"/>
                <a:cs typeface="Greenth Grunge"/>
                <a:sym typeface="Greenth Grunge"/>
              </a:rPr>
              <a:t>Project Goals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3589094"/>
            <a:ext cx="16230600" cy="37892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80862" indent="-290431" lvl="1">
              <a:lnSpc>
                <a:spcPts val="3766"/>
              </a:lnSpc>
              <a:buFont typeface="Arial"/>
              <a:buChar char="•"/>
            </a:pPr>
            <a:r>
              <a:rPr lang="en-US" b="true" sz="2690">
                <a:solidFill>
                  <a:srgbClr val="000000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Identify Total Sales And Number Of Orders Overtime.</a:t>
            </a:r>
          </a:p>
          <a:p>
            <a:pPr algn="just" marL="580862" indent="-290431" lvl="1">
              <a:lnSpc>
                <a:spcPts val="3766"/>
              </a:lnSpc>
              <a:buFont typeface="Arial"/>
              <a:buChar char="•"/>
            </a:pPr>
            <a:r>
              <a:rPr lang="en-US" b="true" sz="2690">
                <a:solidFill>
                  <a:srgbClr val="000000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Analyze The Performance Of Different Sales Channels (Amazon,Non-amazon).</a:t>
            </a:r>
          </a:p>
          <a:p>
            <a:pPr algn="just" marL="580862" indent="-290431" lvl="1">
              <a:lnSpc>
                <a:spcPts val="3766"/>
              </a:lnSpc>
              <a:buFont typeface="Arial"/>
              <a:buChar char="•"/>
            </a:pPr>
            <a:r>
              <a:rPr lang="en-US" b="true" sz="2690">
                <a:solidFill>
                  <a:srgbClr val="000000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Analyze Our Categories Purchasing Behavior In General.</a:t>
            </a:r>
          </a:p>
          <a:p>
            <a:pPr algn="just" marL="580862" indent="-290431" lvl="1">
              <a:lnSpc>
                <a:spcPts val="3766"/>
              </a:lnSpc>
              <a:buFont typeface="Arial"/>
              <a:buChar char="•"/>
            </a:pPr>
            <a:r>
              <a:rPr lang="en-US" b="true" sz="2690">
                <a:solidFill>
                  <a:srgbClr val="000000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Highlight Operational Insights, Including Fulfillment Methods And Their Impact On Sales.</a:t>
            </a:r>
          </a:p>
          <a:p>
            <a:pPr algn="just" marL="580862" indent="-290431" lvl="1">
              <a:lnSpc>
                <a:spcPts val="3766"/>
              </a:lnSpc>
              <a:buFont typeface="Arial"/>
              <a:buChar char="•"/>
            </a:pPr>
            <a:r>
              <a:rPr lang="en-US" b="true" sz="2690">
                <a:solidFill>
                  <a:srgbClr val="000000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Focusing On The Best Selling Size And Color In General.</a:t>
            </a:r>
          </a:p>
          <a:p>
            <a:pPr algn="just" marL="580862" indent="-290431" lvl="1">
              <a:lnSpc>
                <a:spcPts val="3766"/>
              </a:lnSpc>
              <a:buFont typeface="Arial"/>
              <a:buChar char="•"/>
            </a:pPr>
            <a:r>
              <a:rPr lang="en-US" b="true" sz="2690">
                <a:solidFill>
                  <a:srgbClr val="000000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Follow The Number Of Stocks For Our Categories.</a:t>
            </a:r>
          </a:p>
          <a:p>
            <a:pPr algn="just" marL="580862" indent="-290431" lvl="1">
              <a:lnSpc>
                <a:spcPts val="3766"/>
              </a:lnSpc>
              <a:buFont typeface="Arial"/>
              <a:buChar char="•"/>
            </a:pPr>
            <a:r>
              <a:rPr lang="en-US" b="true" sz="2690">
                <a:solidFill>
                  <a:srgbClr val="000000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Extract Benefit Insights To Improve Total Sales And Number Of Orders.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1111" r="0" b="-2111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3875000">
            <a:off x="-2924978" y="6945416"/>
            <a:ext cx="6408472" cy="7663345"/>
          </a:xfrm>
          <a:custGeom>
            <a:avLst/>
            <a:gdLst/>
            <a:ahLst/>
            <a:cxnLst/>
            <a:rect r="r" b="b" t="t" l="l"/>
            <a:pathLst>
              <a:path h="7663345" w="6408472">
                <a:moveTo>
                  <a:pt x="0" y="0"/>
                </a:moveTo>
                <a:lnTo>
                  <a:pt x="6408472" y="0"/>
                </a:lnTo>
                <a:lnTo>
                  <a:pt x="6408472" y="7663345"/>
                </a:lnTo>
                <a:lnTo>
                  <a:pt x="0" y="76633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3875000">
            <a:off x="14382159" y="-6115439"/>
            <a:ext cx="6882003" cy="8229600"/>
          </a:xfrm>
          <a:custGeom>
            <a:avLst/>
            <a:gdLst/>
            <a:ahLst/>
            <a:cxnLst/>
            <a:rect r="r" b="b" t="t" l="l"/>
            <a:pathLst>
              <a:path h="8229600" w="6882003">
                <a:moveTo>
                  <a:pt x="0" y="0"/>
                </a:moveTo>
                <a:lnTo>
                  <a:pt x="6882003" y="0"/>
                </a:lnTo>
                <a:lnTo>
                  <a:pt x="688200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737289">
            <a:off x="7446954" y="8876308"/>
            <a:ext cx="14185597" cy="2735794"/>
          </a:xfrm>
          <a:custGeom>
            <a:avLst/>
            <a:gdLst/>
            <a:ahLst/>
            <a:cxnLst/>
            <a:rect r="r" b="b" t="t" l="l"/>
            <a:pathLst>
              <a:path h="2735794" w="14185597">
                <a:moveTo>
                  <a:pt x="0" y="0"/>
                </a:moveTo>
                <a:lnTo>
                  <a:pt x="14185597" y="0"/>
                </a:lnTo>
                <a:lnTo>
                  <a:pt x="14185597" y="2735794"/>
                </a:lnTo>
                <a:lnTo>
                  <a:pt x="0" y="273579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9895434">
            <a:off x="-6489048" y="-1168459"/>
            <a:ext cx="15035495" cy="2899703"/>
          </a:xfrm>
          <a:custGeom>
            <a:avLst/>
            <a:gdLst/>
            <a:ahLst/>
            <a:cxnLst/>
            <a:rect r="r" b="b" t="t" l="l"/>
            <a:pathLst>
              <a:path h="2899703" w="15035495">
                <a:moveTo>
                  <a:pt x="0" y="0"/>
                </a:moveTo>
                <a:lnTo>
                  <a:pt x="15035496" y="0"/>
                </a:lnTo>
                <a:lnTo>
                  <a:pt x="15035496" y="2899702"/>
                </a:lnTo>
                <a:lnTo>
                  <a:pt x="0" y="28997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783414">
            <a:off x="15475009" y="8923425"/>
            <a:ext cx="6220100" cy="3596348"/>
          </a:xfrm>
          <a:custGeom>
            <a:avLst/>
            <a:gdLst/>
            <a:ahLst/>
            <a:cxnLst/>
            <a:rect r="r" b="b" t="t" l="l"/>
            <a:pathLst>
              <a:path h="3596348" w="6220100">
                <a:moveTo>
                  <a:pt x="0" y="0"/>
                </a:moveTo>
                <a:lnTo>
                  <a:pt x="6220100" y="0"/>
                </a:lnTo>
                <a:lnTo>
                  <a:pt x="6220100" y="3596349"/>
                </a:lnTo>
                <a:lnTo>
                  <a:pt x="0" y="359634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3094367" y="-414746"/>
            <a:ext cx="6776561" cy="1392275"/>
          </a:xfrm>
          <a:custGeom>
            <a:avLst/>
            <a:gdLst/>
            <a:ahLst/>
            <a:cxnLst/>
            <a:rect r="r" b="b" t="t" l="l"/>
            <a:pathLst>
              <a:path h="1392275" w="6776561">
                <a:moveTo>
                  <a:pt x="0" y="0"/>
                </a:moveTo>
                <a:lnTo>
                  <a:pt x="6776561" y="0"/>
                </a:lnTo>
                <a:lnTo>
                  <a:pt x="6776561" y="1392276"/>
                </a:lnTo>
                <a:lnTo>
                  <a:pt x="0" y="139227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8283185" y="9487090"/>
            <a:ext cx="6393508" cy="2469018"/>
          </a:xfrm>
          <a:custGeom>
            <a:avLst/>
            <a:gdLst/>
            <a:ahLst/>
            <a:cxnLst/>
            <a:rect r="r" b="b" t="t" l="l"/>
            <a:pathLst>
              <a:path h="2469018" w="6393508">
                <a:moveTo>
                  <a:pt x="0" y="0"/>
                </a:moveTo>
                <a:lnTo>
                  <a:pt x="6393509" y="0"/>
                </a:lnTo>
                <a:lnTo>
                  <a:pt x="6393509" y="2469018"/>
                </a:lnTo>
                <a:lnTo>
                  <a:pt x="0" y="246901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2322867">
            <a:off x="-11029236" y="6045231"/>
            <a:ext cx="13980112" cy="1686458"/>
          </a:xfrm>
          <a:custGeom>
            <a:avLst/>
            <a:gdLst/>
            <a:ahLst/>
            <a:cxnLst/>
            <a:rect r="r" b="b" t="t" l="l"/>
            <a:pathLst>
              <a:path h="1686458" w="13980112">
                <a:moveTo>
                  <a:pt x="0" y="0"/>
                </a:moveTo>
                <a:lnTo>
                  <a:pt x="13980112" y="0"/>
                </a:lnTo>
                <a:lnTo>
                  <a:pt x="13980112" y="1686459"/>
                </a:lnTo>
                <a:lnTo>
                  <a:pt x="0" y="168645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-1074836" y="8725502"/>
            <a:ext cx="4962737" cy="1046686"/>
          </a:xfrm>
          <a:custGeom>
            <a:avLst/>
            <a:gdLst/>
            <a:ahLst/>
            <a:cxnLst/>
            <a:rect r="r" b="b" t="t" l="l"/>
            <a:pathLst>
              <a:path h="1046686" w="4962737">
                <a:moveTo>
                  <a:pt x="0" y="0"/>
                </a:moveTo>
                <a:lnTo>
                  <a:pt x="4962736" y="0"/>
                </a:lnTo>
                <a:lnTo>
                  <a:pt x="4962736" y="1046686"/>
                </a:lnTo>
                <a:lnTo>
                  <a:pt x="0" y="104668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3730545" y="1238928"/>
            <a:ext cx="10826911" cy="1634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388"/>
              </a:lnSpc>
            </a:pPr>
            <a:r>
              <a:rPr lang="en-US" sz="9562">
                <a:solidFill>
                  <a:srgbClr val="000000"/>
                </a:solidFill>
                <a:latin typeface="Greenth Grunge"/>
                <a:ea typeface="Greenth Grunge"/>
                <a:cs typeface="Greenth Grunge"/>
                <a:sym typeface="Greenth Grunge"/>
              </a:rPr>
              <a:t>Methodology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682333" y="2815419"/>
            <a:ext cx="12466841" cy="821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06"/>
              </a:lnSpc>
            </a:pPr>
            <a:r>
              <a:rPr lang="en-US" sz="4790" b="true">
                <a:solidFill>
                  <a:srgbClr val="000000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Data Used: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401760" y="3755218"/>
            <a:ext cx="14857540" cy="57438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186"/>
              </a:lnSpc>
            </a:pPr>
            <a:r>
              <a:rPr lang="en-US" sz="2990" b="true">
                <a:solidFill>
                  <a:srgbClr val="000000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•</a:t>
            </a:r>
            <a:r>
              <a:rPr lang="en-US" sz="2990" b="true">
                <a:solidFill>
                  <a:srgbClr val="000000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Sales Transactions: Details On Category Sold, Total Amount, And Quantities.</a:t>
            </a:r>
          </a:p>
          <a:p>
            <a:pPr algn="just">
              <a:lnSpc>
                <a:spcPts val="4186"/>
              </a:lnSpc>
            </a:pPr>
            <a:r>
              <a:rPr lang="en-US" sz="2990" b="true">
                <a:solidFill>
                  <a:srgbClr val="000000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•Fulfillment Channels: Breakdown Of Sales Through Amazon, Non-amazon, Merchant Fulfillment.</a:t>
            </a:r>
          </a:p>
          <a:p>
            <a:pPr algn="just">
              <a:lnSpc>
                <a:spcPts val="4186"/>
              </a:lnSpc>
            </a:pPr>
            <a:r>
              <a:rPr lang="en-US" sz="2990" b="true">
                <a:solidFill>
                  <a:srgbClr val="000000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•Customer Segmentation: Data On Demographics, Geography, And Order History.</a:t>
            </a:r>
          </a:p>
          <a:p>
            <a:pPr algn="just">
              <a:lnSpc>
                <a:spcPts val="4186"/>
              </a:lnSpc>
            </a:pPr>
            <a:r>
              <a:rPr lang="en-US" sz="2990" b="true">
                <a:solidFill>
                  <a:srgbClr val="000000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•Time Period: Data Spans Across[from 31-3-2022 To 29-6-2022].</a:t>
            </a:r>
          </a:p>
          <a:p>
            <a:pPr algn="just">
              <a:lnSpc>
                <a:spcPts val="4186"/>
              </a:lnSpc>
            </a:pPr>
            <a:r>
              <a:rPr lang="en-US" sz="2990" b="true">
                <a:solidFill>
                  <a:srgbClr val="000000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•Details About Number Of Stocks, Color And Size.</a:t>
            </a:r>
          </a:p>
          <a:p>
            <a:pPr algn="just">
              <a:lnSpc>
                <a:spcPts val="4186"/>
              </a:lnSpc>
            </a:pPr>
            <a:r>
              <a:rPr lang="en-US" sz="2990" b="true">
                <a:solidFill>
                  <a:srgbClr val="000000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•Comparing Prices Of Different Categories Across Different MRP. </a:t>
            </a:r>
          </a:p>
          <a:p>
            <a:pPr algn="just">
              <a:lnSpc>
                <a:spcPts val="4186"/>
              </a:lnSpc>
            </a:pPr>
            <a:r>
              <a:rPr lang="en-US" sz="2990" b="true">
                <a:solidFill>
                  <a:srgbClr val="000000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•</a:t>
            </a:r>
          </a:p>
          <a:p>
            <a:pPr algn="just">
              <a:lnSpc>
                <a:spcPts val="4186"/>
              </a:lnSpc>
            </a:pP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1768072" y="3003031"/>
            <a:ext cx="633688" cy="633688"/>
          </a:xfrm>
          <a:custGeom>
            <a:avLst/>
            <a:gdLst/>
            <a:ahLst/>
            <a:cxnLst/>
            <a:rect r="r" b="b" t="t" l="l"/>
            <a:pathLst>
              <a:path h="633688" w="633688">
                <a:moveTo>
                  <a:pt x="0" y="0"/>
                </a:moveTo>
                <a:lnTo>
                  <a:pt x="633688" y="0"/>
                </a:lnTo>
                <a:lnTo>
                  <a:pt x="633688" y="633688"/>
                </a:lnTo>
                <a:lnTo>
                  <a:pt x="0" y="633688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1111" r="0" b="-2111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3875000">
            <a:off x="-2924978" y="6945416"/>
            <a:ext cx="6408472" cy="7663345"/>
          </a:xfrm>
          <a:custGeom>
            <a:avLst/>
            <a:gdLst/>
            <a:ahLst/>
            <a:cxnLst/>
            <a:rect r="r" b="b" t="t" l="l"/>
            <a:pathLst>
              <a:path h="7663345" w="6408472">
                <a:moveTo>
                  <a:pt x="0" y="0"/>
                </a:moveTo>
                <a:lnTo>
                  <a:pt x="6408472" y="0"/>
                </a:lnTo>
                <a:lnTo>
                  <a:pt x="6408472" y="7663345"/>
                </a:lnTo>
                <a:lnTo>
                  <a:pt x="0" y="76633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3875000">
            <a:off x="14382159" y="-6115439"/>
            <a:ext cx="6882003" cy="8229600"/>
          </a:xfrm>
          <a:custGeom>
            <a:avLst/>
            <a:gdLst/>
            <a:ahLst/>
            <a:cxnLst/>
            <a:rect r="r" b="b" t="t" l="l"/>
            <a:pathLst>
              <a:path h="8229600" w="6882003">
                <a:moveTo>
                  <a:pt x="0" y="0"/>
                </a:moveTo>
                <a:lnTo>
                  <a:pt x="6882003" y="0"/>
                </a:lnTo>
                <a:lnTo>
                  <a:pt x="688200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737289">
            <a:off x="7446954" y="8876308"/>
            <a:ext cx="14185597" cy="2735794"/>
          </a:xfrm>
          <a:custGeom>
            <a:avLst/>
            <a:gdLst/>
            <a:ahLst/>
            <a:cxnLst/>
            <a:rect r="r" b="b" t="t" l="l"/>
            <a:pathLst>
              <a:path h="2735794" w="14185597">
                <a:moveTo>
                  <a:pt x="0" y="0"/>
                </a:moveTo>
                <a:lnTo>
                  <a:pt x="14185597" y="0"/>
                </a:lnTo>
                <a:lnTo>
                  <a:pt x="14185597" y="2735794"/>
                </a:lnTo>
                <a:lnTo>
                  <a:pt x="0" y="273579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9895434">
            <a:off x="-6489048" y="-1168459"/>
            <a:ext cx="15035495" cy="2899703"/>
          </a:xfrm>
          <a:custGeom>
            <a:avLst/>
            <a:gdLst/>
            <a:ahLst/>
            <a:cxnLst/>
            <a:rect r="r" b="b" t="t" l="l"/>
            <a:pathLst>
              <a:path h="2899703" w="15035495">
                <a:moveTo>
                  <a:pt x="0" y="0"/>
                </a:moveTo>
                <a:lnTo>
                  <a:pt x="15035496" y="0"/>
                </a:lnTo>
                <a:lnTo>
                  <a:pt x="15035496" y="2899702"/>
                </a:lnTo>
                <a:lnTo>
                  <a:pt x="0" y="28997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783414">
            <a:off x="15475009" y="8923425"/>
            <a:ext cx="6220100" cy="3596348"/>
          </a:xfrm>
          <a:custGeom>
            <a:avLst/>
            <a:gdLst/>
            <a:ahLst/>
            <a:cxnLst/>
            <a:rect r="r" b="b" t="t" l="l"/>
            <a:pathLst>
              <a:path h="3596348" w="6220100">
                <a:moveTo>
                  <a:pt x="0" y="0"/>
                </a:moveTo>
                <a:lnTo>
                  <a:pt x="6220100" y="0"/>
                </a:lnTo>
                <a:lnTo>
                  <a:pt x="6220100" y="3596349"/>
                </a:lnTo>
                <a:lnTo>
                  <a:pt x="0" y="359634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3094367" y="-414746"/>
            <a:ext cx="6776561" cy="1392275"/>
          </a:xfrm>
          <a:custGeom>
            <a:avLst/>
            <a:gdLst/>
            <a:ahLst/>
            <a:cxnLst/>
            <a:rect r="r" b="b" t="t" l="l"/>
            <a:pathLst>
              <a:path h="1392275" w="6776561">
                <a:moveTo>
                  <a:pt x="0" y="0"/>
                </a:moveTo>
                <a:lnTo>
                  <a:pt x="6776561" y="0"/>
                </a:lnTo>
                <a:lnTo>
                  <a:pt x="6776561" y="1392276"/>
                </a:lnTo>
                <a:lnTo>
                  <a:pt x="0" y="139227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8283185" y="9487090"/>
            <a:ext cx="6393508" cy="2469018"/>
          </a:xfrm>
          <a:custGeom>
            <a:avLst/>
            <a:gdLst/>
            <a:ahLst/>
            <a:cxnLst/>
            <a:rect r="r" b="b" t="t" l="l"/>
            <a:pathLst>
              <a:path h="2469018" w="6393508">
                <a:moveTo>
                  <a:pt x="0" y="0"/>
                </a:moveTo>
                <a:lnTo>
                  <a:pt x="6393509" y="0"/>
                </a:lnTo>
                <a:lnTo>
                  <a:pt x="6393509" y="2469018"/>
                </a:lnTo>
                <a:lnTo>
                  <a:pt x="0" y="246901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2322867">
            <a:off x="-11029236" y="6045231"/>
            <a:ext cx="13980112" cy="1686458"/>
          </a:xfrm>
          <a:custGeom>
            <a:avLst/>
            <a:gdLst/>
            <a:ahLst/>
            <a:cxnLst/>
            <a:rect r="r" b="b" t="t" l="l"/>
            <a:pathLst>
              <a:path h="1686458" w="13980112">
                <a:moveTo>
                  <a:pt x="0" y="0"/>
                </a:moveTo>
                <a:lnTo>
                  <a:pt x="13980112" y="0"/>
                </a:lnTo>
                <a:lnTo>
                  <a:pt x="13980112" y="1686459"/>
                </a:lnTo>
                <a:lnTo>
                  <a:pt x="0" y="168645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-1074836" y="8725502"/>
            <a:ext cx="4962737" cy="1046686"/>
          </a:xfrm>
          <a:custGeom>
            <a:avLst/>
            <a:gdLst/>
            <a:ahLst/>
            <a:cxnLst/>
            <a:rect r="r" b="b" t="t" l="l"/>
            <a:pathLst>
              <a:path h="1046686" w="4962737">
                <a:moveTo>
                  <a:pt x="0" y="0"/>
                </a:moveTo>
                <a:lnTo>
                  <a:pt x="4962736" y="0"/>
                </a:lnTo>
                <a:lnTo>
                  <a:pt x="4962736" y="1046686"/>
                </a:lnTo>
                <a:lnTo>
                  <a:pt x="0" y="104668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768072" y="2677751"/>
            <a:ext cx="633688" cy="633688"/>
          </a:xfrm>
          <a:custGeom>
            <a:avLst/>
            <a:gdLst/>
            <a:ahLst/>
            <a:cxnLst/>
            <a:rect r="r" b="b" t="t" l="l"/>
            <a:pathLst>
              <a:path h="633688" w="633688">
                <a:moveTo>
                  <a:pt x="0" y="0"/>
                </a:moveTo>
                <a:lnTo>
                  <a:pt x="633688" y="0"/>
                </a:lnTo>
                <a:lnTo>
                  <a:pt x="633688" y="633688"/>
                </a:lnTo>
                <a:lnTo>
                  <a:pt x="0" y="633688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3730545" y="950944"/>
            <a:ext cx="10826911" cy="1634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388"/>
              </a:lnSpc>
            </a:pPr>
            <a:r>
              <a:rPr lang="en-US" sz="9562">
                <a:solidFill>
                  <a:srgbClr val="000000"/>
                </a:solidFill>
                <a:latin typeface="Greenth Grunge"/>
                <a:ea typeface="Greenth Grunge"/>
                <a:cs typeface="Greenth Grunge"/>
                <a:sym typeface="Greenth Grunge"/>
              </a:rPr>
              <a:t>Methodology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682333" y="2490140"/>
            <a:ext cx="12466841" cy="821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06"/>
              </a:lnSpc>
            </a:pPr>
            <a:r>
              <a:rPr lang="en-US" sz="4790" b="true">
                <a:solidFill>
                  <a:srgbClr val="000000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Tools Used: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401760" y="3406689"/>
            <a:ext cx="14857540" cy="52936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88810" indent="-344405" lvl="1">
              <a:lnSpc>
                <a:spcPts val="4466"/>
              </a:lnSpc>
              <a:buFont typeface="Arial"/>
              <a:buChar char="•"/>
            </a:pPr>
            <a:r>
              <a:rPr lang="en-US" b="true" sz="3190">
                <a:solidFill>
                  <a:srgbClr val="000000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SQL: </a:t>
            </a:r>
          </a:p>
          <a:p>
            <a:pPr algn="l">
              <a:lnSpc>
                <a:spcPts val="4186"/>
              </a:lnSpc>
            </a:pPr>
            <a:r>
              <a:rPr lang="en-US" sz="2990">
                <a:solidFill>
                  <a:srgbClr val="000000"/>
                </a:solidFill>
                <a:latin typeface="Space Mono"/>
                <a:ea typeface="Space Mono"/>
                <a:cs typeface="Space Mono"/>
                <a:sym typeface="Space Mono"/>
              </a:rPr>
              <a:t>For Exploring Data In General, Write A Lot Useful Queries            To Understanding Data Very Well, Making Relation Between Different Data To Help In Extract Insights , Asking Question And Make Joins For Exploring And Finally Making A Lot Data Cleaning For Null Values, Duplicates And So On. </a:t>
            </a:r>
          </a:p>
          <a:p>
            <a:pPr algn="l">
              <a:lnSpc>
                <a:spcPts val="4186"/>
              </a:lnSpc>
            </a:pPr>
          </a:p>
          <a:p>
            <a:pPr algn="l" marL="688810" indent="-344405" lvl="1">
              <a:lnSpc>
                <a:spcPts val="4466"/>
              </a:lnSpc>
              <a:buFont typeface="Arial"/>
              <a:buChar char="•"/>
            </a:pPr>
            <a:r>
              <a:rPr lang="en-US" b="true" sz="3190">
                <a:solidFill>
                  <a:srgbClr val="000000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 Tableau Public:</a:t>
            </a:r>
          </a:p>
          <a:p>
            <a:pPr algn="l">
              <a:lnSpc>
                <a:spcPts val="4186"/>
              </a:lnSpc>
            </a:pPr>
            <a:r>
              <a:rPr lang="en-US" sz="2990">
                <a:solidFill>
                  <a:srgbClr val="000000"/>
                </a:solidFill>
                <a:latin typeface="Space Mono"/>
                <a:ea typeface="Space Mono"/>
                <a:cs typeface="Space Mono"/>
                <a:sym typeface="Space Mono"/>
              </a:rPr>
              <a:t> For Interactive Dashboards And Visualizations.</a:t>
            </a:r>
          </a:p>
          <a:p>
            <a:pPr algn="l">
              <a:lnSpc>
                <a:spcPts val="4186"/>
              </a:lnSpc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1111" r="0" b="-2111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3875000">
            <a:off x="14382159" y="-6115439"/>
            <a:ext cx="6882003" cy="8229600"/>
          </a:xfrm>
          <a:custGeom>
            <a:avLst/>
            <a:gdLst/>
            <a:ahLst/>
            <a:cxnLst/>
            <a:rect r="r" b="b" t="t" l="l"/>
            <a:pathLst>
              <a:path h="8229600" w="6882003">
                <a:moveTo>
                  <a:pt x="0" y="0"/>
                </a:moveTo>
                <a:lnTo>
                  <a:pt x="6882003" y="0"/>
                </a:lnTo>
                <a:lnTo>
                  <a:pt x="688200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9895434">
            <a:off x="-6489048" y="-1168459"/>
            <a:ext cx="15035495" cy="2899703"/>
          </a:xfrm>
          <a:custGeom>
            <a:avLst/>
            <a:gdLst/>
            <a:ahLst/>
            <a:cxnLst/>
            <a:rect r="r" b="b" t="t" l="l"/>
            <a:pathLst>
              <a:path h="2899703" w="15035495">
                <a:moveTo>
                  <a:pt x="0" y="0"/>
                </a:moveTo>
                <a:lnTo>
                  <a:pt x="15035496" y="0"/>
                </a:lnTo>
                <a:lnTo>
                  <a:pt x="15035496" y="2899702"/>
                </a:lnTo>
                <a:lnTo>
                  <a:pt x="0" y="28997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3094367" y="-414746"/>
            <a:ext cx="6776561" cy="1392275"/>
          </a:xfrm>
          <a:custGeom>
            <a:avLst/>
            <a:gdLst/>
            <a:ahLst/>
            <a:cxnLst/>
            <a:rect r="r" b="b" t="t" l="l"/>
            <a:pathLst>
              <a:path h="1392275" w="6776561">
                <a:moveTo>
                  <a:pt x="0" y="0"/>
                </a:moveTo>
                <a:lnTo>
                  <a:pt x="6776561" y="0"/>
                </a:lnTo>
                <a:lnTo>
                  <a:pt x="6776561" y="1392276"/>
                </a:lnTo>
                <a:lnTo>
                  <a:pt x="0" y="139227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283185" y="9487090"/>
            <a:ext cx="6393508" cy="2469018"/>
          </a:xfrm>
          <a:custGeom>
            <a:avLst/>
            <a:gdLst/>
            <a:ahLst/>
            <a:cxnLst/>
            <a:rect r="r" b="b" t="t" l="l"/>
            <a:pathLst>
              <a:path h="2469018" w="6393508">
                <a:moveTo>
                  <a:pt x="0" y="0"/>
                </a:moveTo>
                <a:lnTo>
                  <a:pt x="6393509" y="0"/>
                </a:lnTo>
                <a:lnTo>
                  <a:pt x="6393509" y="2469018"/>
                </a:lnTo>
                <a:lnTo>
                  <a:pt x="0" y="246901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267499" y="5993951"/>
            <a:ext cx="6555661" cy="4173845"/>
          </a:xfrm>
          <a:custGeom>
            <a:avLst/>
            <a:gdLst/>
            <a:ahLst/>
            <a:cxnLst/>
            <a:rect r="r" b="b" t="t" l="l"/>
            <a:pathLst>
              <a:path h="4173845" w="6555661">
                <a:moveTo>
                  <a:pt x="0" y="0"/>
                </a:moveTo>
                <a:lnTo>
                  <a:pt x="6555661" y="0"/>
                </a:lnTo>
                <a:lnTo>
                  <a:pt x="6555661" y="4173845"/>
                </a:lnTo>
                <a:lnTo>
                  <a:pt x="0" y="417384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38519" t="-23752" r="-33869" b="-28552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4450305" y="5909469"/>
            <a:ext cx="6555661" cy="4293049"/>
          </a:xfrm>
          <a:custGeom>
            <a:avLst/>
            <a:gdLst/>
            <a:ahLst/>
            <a:cxnLst/>
            <a:rect r="r" b="b" t="t" l="l"/>
            <a:pathLst>
              <a:path h="4293049" w="6555661">
                <a:moveTo>
                  <a:pt x="0" y="0"/>
                </a:moveTo>
                <a:lnTo>
                  <a:pt x="6555661" y="0"/>
                </a:lnTo>
                <a:lnTo>
                  <a:pt x="6555661" y="4293049"/>
                </a:lnTo>
                <a:lnTo>
                  <a:pt x="0" y="429304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32392" t="-28289" r="-39997" b="-19785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022433" y="1718876"/>
            <a:ext cx="3741500" cy="4104869"/>
          </a:xfrm>
          <a:custGeom>
            <a:avLst/>
            <a:gdLst/>
            <a:ahLst/>
            <a:cxnLst/>
            <a:rect r="r" b="b" t="t" l="l"/>
            <a:pathLst>
              <a:path h="4104869" w="3741500">
                <a:moveTo>
                  <a:pt x="0" y="0"/>
                </a:moveTo>
                <a:lnTo>
                  <a:pt x="3741500" y="0"/>
                </a:lnTo>
                <a:lnTo>
                  <a:pt x="3741500" y="4104868"/>
                </a:lnTo>
                <a:lnTo>
                  <a:pt x="0" y="4104868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62431" t="-30735" r="-139619" b="-24128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4166602" y="1718876"/>
            <a:ext cx="3656559" cy="4104869"/>
          </a:xfrm>
          <a:custGeom>
            <a:avLst/>
            <a:gdLst/>
            <a:ahLst/>
            <a:cxnLst/>
            <a:rect r="r" b="b" t="t" l="l"/>
            <a:pathLst>
              <a:path h="4104869" w="3656559">
                <a:moveTo>
                  <a:pt x="0" y="0"/>
                </a:moveTo>
                <a:lnTo>
                  <a:pt x="3656558" y="0"/>
                </a:lnTo>
                <a:lnTo>
                  <a:pt x="3656558" y="4104868"/>
                </a:lnTo>
                <a:lnTo>
                  <a:pt x="0" y="4104868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-63301" t="-25865" r="-145766" b="-28997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293913" y="5944192"/>
            <a:ext cx="3894859" cy="4223604"/>
          </a:xfrm>
          <a:custGeom>
            <a:avLst/>
            <a:gdLst/>
            <a:ahLst/>
            <a:cxnLst/>
            <a:rect r="r" b="b" t="t" l="l"/>
            <a:pathLst>
              <a:path h="4223604" w="3894859">
                <a:moveTo>
                  <a:pt x="0" y="0"/>
                </a:moveTo>
                <a:lnTo>
                  <a:pt x="3894859" y="0"/>
                </a:lnTo>
                <a:lnTo>
                  <a:pt x="3894859" y="4223604"/>
                </a:lnTo>
                <a:lnTo>
                  <a:pt x="0" y="4223604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-56702" t="-28890" r="-133456" b="-21619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217616" y="224209"/>
            <a:ext cx="15852768" cy="1634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388"/>
              </a:lnSpc>
            </a:pPr>
            <a:r>
              <a:rPr lang="en-US" sz="9562">
                <a:solidFill>
                  <a:srgbClr val="000000"/>
                </a:solidFill>
                <a:latin typeface="Greenth Grunge"/>
                <a:ea typeface="Greenth Grunge"/>
                <a:cs typeface="Greenth Grunge"/>
                <a:sym typeface="Greenth Grunge"/>
              </a:rPr>
              <a:t>Cleaning Data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93913" y="2146858"/>
            <a:ext cx="9728519" cy="31917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59273" indent="-279636" lvl="1">
              <a:lnSpc>
                <a:spcPts val="3626"/>
              </a:lnSpc>
              <a:buFont typeface="Arial"/>
              <a:buChar char="•"/>
            </a:pPr>
            <a:r>
              <a:rPr lang="en-US" b="true" sz="2590">
                <a:solidFill>
                  <a:srgbClr val="000000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Remove Duplicates And Processing Null Values.</a:t>
            </a:r>
          </a:p>
          <a:p>
            <a:pPr algn="l" marL="559273" indent="-279636" lvl="1">
              <a:lnSpc>
                <a:spcPts val="3626"/>
              </a:lnSpc>
              <a:buFont typeface="Arial"/>
              <a:buChar char="•"/>
            </a:pPr>
            <a:r>
              <a:rPr lang="en-US" b="true" sz="2590">
                <a:solidFill>
                  <a:srgbClr val="000000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Unification Name Of Categories, Size , Status And Other Values In All Data Files.</a:t>
            </a:r>
          </a:p>
          <a:p>
            <a:pPr algn="l" marL="559273" indent="-279636" lvl="1">
              <a:lnSpc>
                <a:spcPts val="3626"/>
              </a:lnSpc>
              <a:buFont typeface="Arial"/>
              <a:buChar char="•"/>
            </a:pPr>
            <a:r>
              <a:rPr lang="en-US" b="true" sz="2590">
                <a:solidFill>
                  <a:srgbClr val="000000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Updates Missing Values In All Columns.</a:t>
            </a:r>
          </a:p>
          <a:p>
            <a:pPr algn="l" marL="559273" indent="-279636" lvl="1">
              <a:lnSpc>
                <a:spcPts val="3626"/>
              </a:lnSpc>
              <a:buFont typeface="Arial"/>
              <a:buChar char="•"/>
            </a:pPr>
            <a:r>
              <a:rPr lang="en-US" b="true" sz="2590">
                <a:solidFill>
                  <a:srgbClr val="000000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Modify Incomprehensible Values And Unifying Them In General.</a:t>
            </a:r>
          </a:p>
          <a:p>
            <a:pPr algn="l" marL="559273" indent="-279636" lvl="1">
              <a:lnSpc>
                <a:spcPts val="3626"/>
              </a:lnSpc>
              <a:buFont typeface="Arial"/>
              <a:buChar char="•"/>
            </a:pPr>
            <a:r>
              <a:rPr lang="en-US" b="true" sz="2590">
                <a:solidFill>
                  <a:srgbClr val="000000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Delete Unused Column.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1111" r="0" b="-2111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3875000">
            <a:off x="14382159" y="-6115439"/>
            <a:ext cx="6882003" cy="8229600"/>
          </a:xfrm>
          <a:custGeom>
            <a:avLst/>
            <a:gdLst/>
            <a:ahLst/>
            <a:cxnLst/>
            <a:rect r="r" b="b" t="t" l="l"/>
            <a:pathLst>
              <a:path h="8229600" w="6882003">
                <a:moveTo>
                  <a:pt x="0" y="0"/>
                </a:moveTo>
                <a:lnTo>
                  <a:pt x="6882003" y="0"/>
                </a:lnTo>
                <a:lnTo>
                  <a:pt x="688200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737289">
            <a:off x="7446954" y="8876308"/>
            <a:ext cx="14185597" cy="2735794"/>
          </a:xfrm>
          <a:custGeom>
            <a:avLst/>
            <a:gdLst/>
            <a:ahLst/>
            <a:cxnLst/>
            <a:rect r="r" b="b" t="t" l="l"/>
            <a:pathLst>
              <a:path h="2735794" w="14185597">
                <a:moveTo>
                  <a:pt x="0" y="0"/>
                </a:moveTo>
                <a:lnTo>
                  <a:pt x="14185597" y="0"/>
                </a:lnTo>
                <a:lnTo>
                  <a:pt x="14185597" y="2735794"/>
                </a:lnTo>
                <a:lnTo>
                  <a:pt x="0" y="273579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9895434">
            <a:off x="-6489048" y="-1168459"/>
            <a:ext cx="15035495" cy="2899703"/>
          </a:xfrm>
          <a:custGeom>
            <a:avLst/>
            <a:gdLst/>
            <a:ahLst/>
            <a:cxnLst/>
            <a:rect r="r" b="b" t="t" l="l"/>
            <a:pathLst>
              <a:path h="2899703" w="15035495">
                <a:moveTo>
                  <a:pt x="0" y="0"/>
                </a:moveTo>
                <a:lnTo>
                  <a:pt x="15035496" y="0"/>
                </a:lnTo>
                <a:lnTo>
                  <a:pt x="15035496" y="2899702"/>
                </a:lnTo>
                <a:lnTo>
                  <a:pt x="0" y="28997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783414">
            <a:off x="15475009" y="8923425"/>
            <a:ext cx="6220100" cy="3596348"/>
          </a:xfrm>
          <a:custGeom>
            <a:avLst/>
            <a:gdLst/>
            <a:ahLst/>
            <a:cxnLst/>
            <a:rect r="r" b="b" t="t" l="l"/>
            <a:pathLst>
              <a:path h="3596348" w="6220100">
                <a:moveTo>
                  <a:pt x="0" y="0"/>
                </a:moveTo>
                <a:lnTo>
                  <a:pt x="6220100" y="0"/>
                </a:lnTo>
                <a:lnTo>
                  <a:pt x="6220100" y="3596349"/>
                </a:lnTo>
                <a:lnTo>
                  <a:pt x="0" y="359634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3094367" y="-414746"/>
            <a:ext cx="6776561" cy="1392275"/>
          </a:xfrm>
          <a:custGeom>
            <a:avLst/>
            <a:gdLst/>
            <a:ahLst/>
            <a:cxnLst/>
            <a:rect r="r" b="b" t="t" l="l"/>
            <a:pathLst>
              <a:path h="1392275" w="6776561">
                <a:moveTo>
                  <a:pt x="0" y="0"/>
                </a:moveTo>
                <a:lnTo>
                  <a:pt x="6776561" y="0"/>
                </a:lnTo>
                <a:lnTo>
                  <a:pt x="6776561" y="1392276"/>
                </a:lnTo>
                <a:lnTo>
                  <a:pt x="0" y="139227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8283185" y="9487090"/>
            <a:ext cx="6393508" cy="2469018"/>
          </a:xfrm>
          <a:custGeom>
            <a:avLst/>
            <a:gdLst/>
            <a:ahLst/>
            <a:cxnLst/>
            <a:rect r="r" b="b" t="t" l="l"/>
            <a:pathLst>
              <a:path h="2469018" w="6393508">
                <a:moveTo>
                  <a:pt x="0" y="0"/>
                </a:moveTo>
                <a:lnTo>
                  <a:pt x="6393509" y="0"/>
                </a:lnTo>
                <a:lnTo>
                  <a:pt x="6393509" y="2469018"/>
                </a:lnTo>
                <a:lnTo>
                  <a:pt x="0" y="246901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2322867">
            <a:off x="-11029236" y="6045231"/>
            <a:ext cx="13980112" cy="1686458"/>
          </a:xfrm>
          <a:custGeom>
            <a:avLst/>
            <a:gdLst/>
            <a:ahLst/>
            <a:cxnLst/>
            <a:rect r="r" b="b" t="t" l="l"/>
            <a:pathLst>
              <a:path h="1686458" w="13980112">
                <a:moveTo>
                  <a:pt x="0" y="0"/>
                </a:moveTo>
                <a:lnTo>
                  <a:pt x="13980112" y="0"/>
                </a:lnTo>
                <a:lnTo>
                  <a:pt x="13980112" y="1686459"/>
                </a:lnTo>
                <a:lnTo>
                  <a:pt x="0" y="168645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7154989" y="3532487"/>
            <a:ext cx="10949541" cy="4551739"/>
          </a:xfrm>
          <a:custGeom>
            <a:avLst/>
            <a:gdLst/>
            <a:ahLst/>
            <a:cxnLst/>
            <a:rect r="r" b="b" t="t" l="l"/>
            <a:pathLst>
              <a:path h="4551739" w="10949541">
                <a:moveTo>
                  <a:pt x="0" y="0"/>
                </a:moveTo>
                <a:lnTo>
                  <a:pt x="10949541" y="0"/>
                </a:lnTo>
                <a:lnTo>
                  <a:pt x="10949541" y="4551740"/>
                </a:lnTo>
                <a:lnTo>
                  <a:pt x="0" y="4551740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-2411" t="-22283" r="-800" b="-17376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028700" y="1238928"/>
            <a:ext cx="16230600" cy="1634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388"/>
              </a:lnSpc>
            </a:pPr>
            <a:r>
              <a:rPr lang="en-US" sz="9562">
                <a:solidFill>
                  <a:srgbClr val="000000"/>
                </a:solidFill>
                <a:latin typeface="Greenth Grunge"/>
                <a:ea typeface="Greenth Grunge"/>
                <a:cs typeface="Greenth Grunge"/>
                <a:sym typeface="Greenth Grunge"/>
              </a:rPr>
              <a:t>exploring and insights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0" y="3057833"/>
            <a:ext cx="8518086" cy="2711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80"/>
              </a:lnSpc>
            </a:pPr>
            <a:r>
              <a:rPr lang="en-US" b="true" sz="1700" u="sng">
                <a:solidFill>
                  <a:srgbClr val="000000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From First Dashboard We Can Extract Valuable Insights Like: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93913" y="3494387"/>
            <a:ext cx="6726238" cy="49695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345449" indent="-172725" lvl="1">
              <a:lnSpc>
                <a:spcPts val="2240"/>
              </a:lnSpc>
              <a:buFont typeface="Arial"/>
              <a:buChar char="•"/>
            </a:pPr>
            <a:r>
              <a:rPr lang="en-US" sz="1600">
                <a:solidFill>
                  <a:srgbClr val="000000"/>
                </a:solidFill>
                <a:latin typeface="Space Mono"/>
                <a:ea typeface="Space Mono"/>
                <a:cs typeface="Space Mono"/>
                <a:sym typeface="Space Mono"/>
              </a:rPr>
              <a:t>Most Number Of Orders And Total Sales In April And The Values Are Considered Similar In The Remaining Months Except March.</a:t>
            </a:r>
          </a:p>
          <a:p>
            <a:pPr algn="just">
              <a:lnSpc>
                <a:spcPts val="2240"/>
              </a:lnSpc>
            </a:pPr>
          </a:p>
          <a:p>
            <a:pPr algn="just" marL="345449" indent="-172725" lvl="1">
              <a:lnSpc>
                <a:spcPts val="2240"/>
              </a:lnSpc>
              <a:buFont typeface="Arial"/>
              <a:buChar char="•"/>
            </a:pPr>
            <a:r>
              <a:rPr lang="en-US" sz="1600">
                <a:solidFill>
                  <a:srgbClr val="000000"/>
                </a:solidFill>
                <a:latin typeface="Space Mono"/>
                <a:ea typeface="Space Mono"/>
                <a:cs typeface="Space Mono"/>
                <a:sym typeface="Space Mono"/>
              </a:rPr>
              <a:t>Most Category That Make Money And Most Number Of Pieces Are Purchased Is Set And All Other Categories Their Values Very Far.</a:t>
            </a:r>
          </a:p>
          <a:p>
            <a:pPr algn="just">
              <a:lnSpc>
                <a:spcPts val="2240"/>
              </a:lnSpc>
            </a:pPr>
          </a:p>
          <a:p>
            <a:pPr algn="just" marL="345449" indent="-172725" lvl="1">
              <a:lnSpc>
                <a:spcPts val="2240"/>
              </a:lnSpc>
              <a:buFont typeface="Arial"/>
              <a:buChar char="•"/>
            </a:pPr>
            <a:r>
              <a:rPr lang="en-US" sz="1600">
                <a:solidFill>
                  <a:srgbClr val="000000"/>
                </a:solidFill>
                <a:latin typeface="Space Mono"/>
                <a:ea typeface="Space Mono"/>
                <a:cs typeface="Space Mono"/>
                <a:sym typeface="Space Mono"/>
              </a:rPr>
              <a:t>When Focusing In The Size We Found That Most Size That Purchased Is Medium Especially In Set.</a:t>
            </a:r>
          </a:p>
          <a:p>
            <a:pPr algn="just">
              <a:lnSpc>
                <a:spcPts val="2240"/>
              </a:lnSpc>
            </a:pPr>
          </a:p>
          <a:p>
            <a:pPr algn="just" marL="345449" indent="-172725" lvl="1">
              <a:lnSpc>
                <a:spcPts val="2240"/>
              </a:lnSpc>
              <a:buFont typeface="Arial"/>
              <a:buChar char="•"/>
            </a:pPr>
            <a:r>
              <a:rPr lang="en-US" sz="1600">
                <a:solidFill>
                  <a:srgbClr val="000000"/>
                </a:solidFill>
                <a:latin typeface="Space Mono"/>
                <a:ea typeface="Space Mono"/>
                <a:cs typeface="Space Mono"/>
                <a:sym typeface="Space Mono"/>
              </a:rPr>
              <a:t>Most Of Our Orders Were Under The Supervision Of Amazon In General But We Noticed That The Price Is High In That Case.</a:t>
            </a:r>
          </a:p>
          <a:p>
            <a:pPr algn="just">
              <a:lnSpc>
                <a:spcPts val="2240"/>
              </a:lnSpc>
            </a:pPr>
          </a:p>
          <a:p>
            <a:pPr algn="just" marL="345449" indent="-172725" lvl="1">
              <a:lnSpc>
                <a:spcPts val="2240"/>
              </a:lnSpc>
              <a:buFont typeface="Arial"/>
              <a:buChar char="•"/>
            </a:pPr>
            <a:r>
              <a:rPr lang="en-US" sz="1600">
                <a:solidFill>
                  <a:srgbClr val="000000"/>
                </a:solidFill>
                <a:latin typeface="Space Mono"/>
                <a:ea typeface="Space Mono"/>
                <a:cs typeface="Space Mono"/>
                <a:sym typeface="Space Mono"/>
              </a:rPr>
              <a:t>Most Orders Are Shipped And A Small Percentage Is Considered Canceled Or Waiting</a:t>
            </a:r>
          </a:p>
          <a:p>
            <a:pPr algn="just">
              <a:lnSpc>
                <a:spcPts val="2240"/>
              </a:lnSpc>
            </a:pPr>
          </a:p>
        </p:txBody>
      </p:sp>
      <p:sp>
        <p:nvSpPr>
          <p:cNvPr name="Freeform 14" id="14"/>
          <p:cNvSpPr/>
          <p:nvPr/>
        </p:nvSpPr>
        <p:spPr>
          <a:xfrm flipH="false" flipV="false" rot="773634">
            <a:off x="-941397" y="8780666"/>
            <a:ext cx="6220100" cy="3596348"/>
          </a:xfrm>
          <a:custGeom>
            <a:avLst/>
            <a:gdLst/>
            <a:ahLst/>
            <a:cxnLst/>
            <a:rect r="r" b="b" t="t" l="l"/>
            <a:pathLst>
              <a:path h="3596348" w="6220100">
                <a:moveTo>
                  <a:pt x="0" y="0"/>
                </a:moveTo>
                <a:lnTo>
                  <a:pt x="6220100" y="0"/>
                </a:lnTo>
                <a:lnTo>
                  <a:pt x="6220100" y="3596349"/>
                </a:lnTo>
                <a:lnTo>
                  <a:pt x="0" y="359634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-1074836" y="8733136"/>
            <a:ext cx="4962737" cy="1046686"/>
          </a:xfrm>
          <a:custGeom>
            <a:avLst/>
            <a:gdLst/>
            <a:ahLst/>
            <a:cxnLst/>
            <a:rect r="r" b="b" t="t" l="l"/>
            <a:pathLst>
              <a:path h="1046686" w="4962737">
                <a:moveTo>
                  <a:pt x="0" y="0"/>
                </a:moveTo>
                <a:lnTo>
                  <a:pt x="4962736" y="0"/>
                </a:lnTo>
                <a:lnTo>
                  <a:pt x="4962736" y="1046687"/>
                </a:lnTo>
                <a:lnTo>
                  <a:pt x="0" y="1046687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1111" r="0" b="-2111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3875000">
            <a:off x="-2924978" y="6945416"/>
            <a:ext cx="6408472" cy="7663345"/>
          </a:xfrm>
          <a:custGeom>
            <a:avLst/>
            <a:gdLst/>
            <a:ahLst/>
            <a:cxnLst/>
            <a:rect r="r" b="b" t="t" l="l"/>
            <a:pathLst>
              <a:path h="7663345" w="6408472">
                <a:moveTo>
                  <a:pt x="0" y="0"/>
                </a:moveTo>
                <a:lnTo>
                  <a:pt x="6408472" y="0"/>
                </a:lnTo>
                <a:lnTo>
                  <a:pt x="6408472" y="7663345"/>
                </a:lnTo>
                <a:lnTo>
                  <a:pt x="0" y="76633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3875000">
            <a:off x="14382159" y="-6115439"/>
            <a:ext cx="6882003" cy="8229600"/>
          </a:xfrm>
          <a:custGeom>
            <a:avLst/>
            <a:gdLst/>
            <a:ahLst/>
            <a:cxnLst/>
            <a:rect r="r" b="b" t="t" l="l"/>
            <a:pathLst>
              <a:path h="8229600" w="6882003">
                <a:moveTo>
                  <a:pt x="0" y="0"/>
                </a:moveTo>
                <a:lnTo>
                  <a:pt x="6882003" y="0"/>
                </a:lnTo>
                <a:lnTo>
                  <a:pt x="688200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737289">
            <a:off x="7446954" y="8876308"/>
            <a:ext cx="14185597" cy="2735794"/>
          </a:xfrm>
          <a:custGeom>
            <a:avLst/>
            <a:gdLst/>
            <a:ahLst/>
            <a:cxnLst/>
            <a:rect r="r" b="b" t="t" l="l"/>
            <a:pathLst>
              <a:path h="2735794" w="14185597">
                <a:moveTo>
                  <a:pt x="0" y="0"/>
                </a:moveTo>
                <a:lnTo>
                  <a:pt x="14185597" y="0"/>
                </a:lnTo>
                <a:lnTo>
                  <a:pt x="14185597" y="2735794"/>
                </a:lnTo>
                <a:lnTo>
                  <a:pt x="0" y="273579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9895434">
            <a:off x="-6489048" y="-1168459"/>
            <a:ext cx="15035495" cy="2899703"/>
          </a:xfrm>
          <a:custGeom>
            <a:avLst/>
            <a:gdLst/>
            <a:ahLst/>
            <a:cxnLst/>
            <a:rect r="r" b="b" t="t" l="l"/>
            <a:pathLst>
              <a:path h="2899703" w="15035495">
                <a:moveTo>
                  <a:pt x="0" y="0"/>
                </a:moveTo>
                <a:lnTo>
                  <a:pt x="15035496" y="0"/>
                </a:lnTo>
                <a:lnTo>
                  <a:pt x="15035496" y="2899702"/>
                </a:lnTo>
                <a:lnTo>
                  <a:pt x="0" y="28997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783414">
            <a:off x="15475009" y="8923425"/>
            <a:ext cx="6220100" cy="3596348"/>
          </a:xfrm>
          <a:custGeom>
            <a:avLst/>
            <a:gdLst/>
            <a:ahLst/>
            <a:cxnLst/>
            <a:rect r="r" b="b" t="t" l="l"/>
            <a:pathLst>
              <a:path h="3596348" w="6220100">
                <a:moveTo>
                  <a:pt x="0" y="0"/>
                </a:moveTo>
                <a:lnTo>
                  <a:pt x="6220100" y="0"/>
                </a:lnTo>
                <a:lnTo>
                  <a:pt x="6220100" y="3596349"/>
                </a:lnTo>
                <a:lnTo>
                  <a:pt x="0" y="359634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3094367" y="-414746"/>
            <a:ext cx="6776561" cy="1392275"/>
          </a:xfrm>
          <a:custGeom>
            <a:avLst/>
            <a:gdLst/>
            <a:ahLst/>
            <a:cxnLst/>
            <a:rect r="r" b="b" t="t" l="l"/>
            <a:pathLst>
              <a:path h="1392275" w="6776561">
                <a:moveTo>
                  <a:pt x="0" y="0"/>
                </a:moveTo>
                <a:lnTo>
                  <a:pt x="6776561" y="0"/>
                </a:lnTo>
                <a:lnTo>
                  <a:pt x="6776561" y="1392276"/>
                </a:lnTo>
                <a:lnTo>
                  <a:pt x="0" y="139227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8283185" y="9487090"/>
            <a:ext cx="6393508" cy="2469018"/>
          </a:xfrm>
          <a:custGeom>
            <a:avLst/>
            <a:gdLst/>
            <a:ahLst/>
            <a:cxnLst/>
            <a:rect r="r" b="b" t="t" l="l"/>
            <a:pathLst>
              <a:path h="2469018" w="6393508">
                <a:moveTo>
                  <a:pt x="0" y="0"/>
                </a:moveTo>
                <a:lnTo>
                  <a:pt x="6393509" y="0"/>
                </a:lnTo>
                <a:lnTo>
                  <a:pt x="6393509" y="2469018"/>
                </a:lnTo>
                <a:lnTo>
                  <a:pt x="0" y="246901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2322867">
            <a:off x="-11029236" y="6045231"/>
            <a:ext cx="13980112" cy="1686458"/>
          </a:xfrm>
          <a:custGeom>
            <a:avLst/>
            <a:gdLst/>
            <a:ahLst/>
            <a:cxnLst/>
            <a:rect r="r" b="b" t="t" l="l"/>
            <a:pathLst>
              <a:path h="1686458" w="13980112">
                <a:moveTo>
                  <a:pt x="0" y="0"/>
                </a:moveTo>
                <a:lnTo>
                  <a:pt x="13980112" y="0"/>
                </a:lnTo>
                <a:lnTo>
                  <a:pt x="13980112" y="1686459"/>
                </a:lnTo>
                <a:lnTo>
                  <a:pt x="0" y="168645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-1074836" y="8725502"/>
            <a:ext cx="4962737" cy="1046686"/>
          </a:xfrm>
          <a:custGeom>
            <a:avLst/>
            <a:gdLst/>
            <a:ahLst/>
            <a:cxnLst/>
            <a:rect r="r" b="b" t="t" l="l"/>
            <a:pathLst>
              <a:path h="1046686" w="4962737">
                <a:moveTo>
                  <a:pt x="0" y="0"/>
                </a:moveTo>
                <a:lnTo>
                  <a:pt x="4962736" y="0"/>
                </a:lnTo>
                <a:lnTo>
                  <a:pt x="4962736" y="1046686"/>
                </a:lnTo>
                <a:lnTo>
                  <a:pt x="0" y="104668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6982649" y="3121965"/>
            <a:ext cx="11022784" cy="4608297"/>
          </a:xfrm>
          <a:custGeom>
            <a:avLst/>
            <a:gdLst/>
            <a:ahLst/>
            <a:cxnLst/>
            <a:rect r="r" b="b" t="t" l="l"/>
            <a:pathLst>
              <a:path h="4608297" w="11022784">
                <a:moveTo>
                  <a:pt x="0" y="0"/>
                </a:moveTo>
                <a:lnTo>
                  <a:pt x="11022784" y="0"/>
                </a:lnTo>
                <a:lnTo>
                  <a:pt x="11022784" y="4608297"/>
                </a:lnTo>
                <a:lnTo>
                  <a:pt x="0" y="4608297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-2147" t="-21327" r="-378" b="-16618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641710" y="951403"/>
            <a:ext cx="15617590" cy="16335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388"/>
              </a:lnSpc>
            </a:pPr>
            <a:r>
              <a:rPr lang="en-US" sz="9562">
                <a:solidFill>
                  <a:srgbClr val="000000"/>
                </a:solidFill>
                <a:latin typeface="Greenth Grunge"/>
                <a:ea typeface="Greenth Grunge"/>
                <a:cs typeface="Greenth Grunge"/>
                <a:sym typeface="Greenth Grunge"/>
              </a:rPr>
              <a:t>exploring and insights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93913" y="2854323"/>
            <a:ext cx="4351083" cy="271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79"/>
              </a:lnSpc>
            </a:pPr>
            <a:r>
              <a:rPr lang="en-US" b="true" sz="1699" u="sng">
                <a:solidFill>
                  <a:srgbClr val="000000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From Second Dashboard We Found: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460992" y="3373118"/>
            <a:ext cx="6173807" cy="4434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345439" indent="-172720" lvl="1">
              <a:lnSpc>
                <a:spcPts val="2239"/>
              </a:lnSpc>
              <a:buFont typeface="Arial"/>
              <a:buChar char="•"/>
            </a:pPr>
            <a:r>
              <a:rPr lang="en-US" sz="1599">
                <a:solidFill>
                  <a:srgbClr val="000000"/>
                </a:solidFill>
                <a:latin typeface="Space Mono"/>
                <a:ea typeface="Space Mono"/>
                <a:cs typeface="Space Mono"/>
                <a:sym typeface="Space Mono"/>
              </a:rPr>
              <a:t>First Days In Month Number Of Orders Are Most And Other Days The Values Are Similar And The Last Days We Noticed Decreasing In Orders.</a:t>
            </a:r>
          </a:p>
          <a:p>
            <a:pPr algn="just">
              <a:lnSpc>
                <a:spcPts val="2239"/>
              </a:lnSpc>
            </a:pPr>
          </a:p>
          <a:p>
            <a:pPr algn="just" marL="345439" indent="-172720" lvl="1">
              <a:lnSpc>
                <a:spcPts val="2239"/>
              </a:lnSpc>
              <a:buFont typeface="Arial"/>
              <a:buChar char="•"/>
            </a:pPr>
            <a:r>
              <a:rPr lang="en-US" sz="1599">
                <a:solidFill>
                  <a:srgbClr val="000000"/>
                </a:solidFill>
                <a:latin typeface="Space Mono"/>
                <a:ea typeface="Space Mono"/>
                <a:cs typeface="Space Mono"/>
                <a:sym typeface="Space Mono"/>
              </a:rPr>
              <a:t>Most Of Our Customers Spend A Lot Of Money In Purchasing Process And The Most Is 22-Feb Customer.</a:t>
            </a:r>
          </a:p>
          <a:p>
            <a:pPr algn="just">
              <a:lnSpc>
                <a:spcPts val="2239"/>
              </a:lnSpc>
            </a:pPr>
          </a:p>
          <a:p>
            <a:pPr algn="just" marL="345439" indent="-172720" lvl="1">
              <a:lnSpc>
                <a:spcPts val="2239"/>
              </a:lnSpc>
              <a:buFont typeface="Arial"/>
              <a:buChar char="•"/>
            </a:pPr>
            <a:r>
              <a:rPr lang="en-US" sz="1599">
                <a:solidFill>
                  <a:srgbClr val="000000"/>
                </a:solidFill>
                <a:latin typeface="Space Mono"/>
                <a:ea typeface="Space Mono"/>
                <a:cs typeface="Space Mono"/>
                <a:sym typeface="Space Mono"/>
              </a:rPr>
              <a:t>Most Of Orders Are Hurry So The Customers Used Expedited Ship Server Although It Requires More Money.</a:t>
            </a:r>
          </a:p>
          <a:p>
            <a:pPr algn="just">
              <a:lnSpc>
                <a:spcPts val="2239"/>
              </a:lnSpc>
            </a:pPr>
          </a:p>
          <a:p>
            <a:pPr algn="just" marL="345439" indent="-172720" lvl="1">
              <a:lnSpc>
                <a:spcPts val="2239"/>
              </a:lnSpc>
              <a:buFont typeface="Arial"/>
              <a:buChar char="•"/>
            </a:pPr>
            <a:r>
              <a:rPr lang="en-US" sz="1599">
                <a:solidFill>
                  <a:srgbClr val="000000"/>
                </a:solidFill>
                <a:latin typeface="Space Mono"/>
                <a:ea typeface="Space Mono"/>
                <a:cs typeface="Space Mono"/>
                <a:sym typeface="Space Mono"/>
              </a:rPr>
              <a:t>Most Of Our Orders Were Shipped To All Places In India But We Noticed That TELANGANA And TAMIL NADU Are The Most</a:t>
            </a:r>
          </a:p>
          <a:p>
            <a:pPr algn="just">
              <a:lnSpc>
                <a:spcPts val="2379"/>
              </a:lnSpc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1111" r="0" b="-2111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3875000">
            <a:off x="14382159" y="-6115439"/>
            <a:ext cx="6882003" cy="8229600"/>
          </a:xfrm>
          <a:custGeom>
            <a:avLst/>
            <a:gdLst/>
            <a:ahLst/>
            <a:cxnLst/>
            <a:rect r="r" b="b" t="t" l="l"/>
            <a:pathLst>
              <a:path h="8229600" w="6882003">
                <a:moveTo>
                  <a:pt x="0" y="0"/>
                </a:moveTo>
                <a:lnTo>
                  <a:pt x="6882003" y="0"/>
                </a:lnTo>
                <a:lnTo>
                  <a:pt x="688200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9895434">
            <a:off x="-6489048" y="-1168459"/>
            <a:ext cx="15035495" cy="2899703"/>
          </a:xfrm>
          <a:custGeom>
            <a:avLst/>
            <a:gdLst/>
            <a:ahLst/>
            <a:cxnLst/>
            <a:rect r="r" b="b" t="t" l="l"/>
            <a:pathLst>
              <a:path h="2899703" w="15035495">
                <a:moveTo>
                  <a:pt x="0" y="0"/>
                </a:moveTo>
                <a:lnTo>
                  <a:pt x="15035496" y="0"/>
                </a:lnTo>
                <a:lnTo>
                  <a:pt x="15035496" y="2899702"/>
                </a:lnTo>
                <a:lnTo>
                  <a:pt x="0" y="28997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3094367" y="-414746"/>
            <a:ext cx="6776561" cy="1392275"/>
          </a:xfrm>
          <a:custGeom>
            <a:avLst/>
            <a:gdLst/>
            <a:ahLst/>
            <a:cxnLst/>
            <a:rect r="r" b="b" t="t" l="l"/>
            <a:pathLst>
              <a:path h="1392275" w="6776561">
                <a:moveTo>
                  <a:pt x="0" y="0"/>
                </a:moveTo>
                <a:lnTo>
                  <a:pt x="6776561" y="0"/>
                </a:lnTo>
                <a:lnTo>
                  <a:pt x="6776561" y="1392276"/>
                </a:lnTo>
                <a:lnTo>
                  <a:pt x="0" y="139227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2322867">
            <a:off x="-11029236" y="6045231"/>
            <a:ext cx="13980112" cy="1686458"/>
          </a:xfrm>
          <a:custGeom>
            <a:avLst/>
            <a:gdLst/>
            <a:ahLst/>
            <a:cxnLst/>
            <a:rect r="r" b="b" t="t" l="l"/>
            <a:pathLst>
              <a:path h="1686458" w="13980112">
                <a:moveTo>
                  <a:pt x="0" y="0"/>
                </a:moveTo>
                <a:lnTo>
                  <a:pt x="13980112" y="0"/>
                </a:lnTo>
                <a:lnTo>
                  <a:pt x="13980112" y="1686459"/>
                </a:lnTo>
                <a:lnTo>
                  <a:pt x="0" y="168645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119889" y="3851599"/>
            <a:ext cx="4801510" cy="2583801"/>
          </a:xfrm>
          <a:custGeom>
            <a:avLst/>
            <a:gdLst/>
            <a:ahLst/>
            <a:cxnLst/>
            <a:rect r="r" b="b" t="t" l="l"/>
            <a:pathLst>
              <a:path h="2583801" w="4801510">
                <a:moveTo>
                  <a:pt x="0" y="0"/>
                </a:moveTo>
                <a:lnTo>
                  <a:pt x="4801510" y="0"/>
                </a:lnTo>
                <a:lnTo>
                  <a:pt x="4801510" y="2583802"/>
                </a:lnTo>
                <a:lnTo>
                  <a:pt x="0" y="258380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43108" t="-75655" r="-92260" b="-70376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3181748" y="3114893"/>
            <a:ext cx="4912807" cy="3351565"/>
          </a:xfrm>
          <a:custGeom>
            <a:avLst/>
            <a:gdLst/>
            <a:ahLst/>
            <a:cxnLst/>
            <a:rect r="r" b="b" t="t" l="l"/>
            <a:pathLst>
              <a:path h="3351565" w="4912807">
                <a:moveTo>
                  <a:pt x="0" y="0"/>
                </a:moveTo>
                <a:lnTo>
                  <a:pt x="4912807" y="0"/>
                </a:lnTo>
                <a:lnTo>
                  <a:pt x="4912807" y="3351564"/>
                </a:lnTo>
                <a:lnTo>
                  <a:pt x="0" y="335156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41835" t="-36945" r="-88201" b="-52725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921399" y="6687245"/>
            <a:ext cx="5173156" cy="3351565"/>
          </a:xfrm>
          <a:custGeom>
            <a:avLst/>
            <a:gdLst/>
            <a:ahLst/>
            <a:cxnLst/>
            <a:rect r="r" b="b" t="t" l="l"/>
            <a:pathLst>
              <a:path h="3351565" w="5173156">
                <a:moveTo>
                  <a:pt x="0" y="0"/>
                </a:moveTo>
                <a:lnTo>
                  <a:pt x="5173156" y="0"/>
                </a:lnTo>
                <a:lnTo>
                  <a:pt x="5173156" y="3351565"/>
                </a:lnTo>
                <a:lnTo>
                  <a:pt x="0" y="3351565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39932" t="-39124" r="-78527" b="-50546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485529" y="1259659"/>
            <a:ext cx="15316942" cy="1634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388"/>
              </a:lnSpc>
            </a:pPr>
            <a:r>
              <a:rPr lang="en-US" sz="9562">
                <a:solidFill>
                  <a:srgbClr val="000000"/>
                </a:solidFill>
                <a:latin typeface="Greenth Grunge"/>
                <a:ea typeface="Greenth Grunge"/>
                <a:cs typeface="Greenth Grunge"/>
                <a:sym typeface="Greenth Grunge"/>
              </a:rPr>
              <a:t>exploring and insights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2514913" y="6687245"/>
            <a:ext cx="10203813" cy="3351565"/>
          </a:xfrm>
          <a:custGeom>
            <a:avLst/>
            <a:gdLst/>
            <a:ahLst/>
            <a:cxnLst/>
            <a:rect r="r" b="b" t="t" l="l"/>
            <a:pathLst>
              <a:path h="3351565" w="10203813">
                <a:moveTo>
                  <a:pt x="0" y="0"/>
                </a:moveTo>
                <a:lnTo>
                  <a:pt x="10203813" y="0"/>
                </a:lnTo>
                <a:lnTo>
                  <a:pt x="10203813" y="3351565"/>
                </a:lnTo>
                <a:lnTo>
                  <a:pt x="0" y="3351565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-4874" t="-29436" r="-5880" b="-60235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293913" y="2907030"/>
            <a:ext cx="7825976" cy="34428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357177" indent="-178589" lvl="1">
              <a:lnSpc>
                <a:spcPts val="2316"/>
              </a:lnSpc>
              <a:buFont typeface="Arial"/>
              <a:buChar char="•"/>
            </a:pPr>
            <a:r>
              <a:rPr lang="en-US" sz="1654">
                <a:solidFill>
                  <a:srgbClr val="000000"/>
                </a:solidFill>
                <a:latin typeface="Space Mono"/>
                <a:ea typeface="Space Mono"/>
                <a:cs typeface="Space Mono"/>
                <a:sym typeface="Space Mono"/>
              </a:rPr>
              <a:t>All Categories And Catalog In Different MRP Their Prices Are The Same Without Any Different Whether In March 2021 Or May 2022.</a:t>
            </a:r>
          </a:p>
          <a:p>
            <a:pPr algn="just" marL="357177" indent="-178589" lvl="1">
              <a:lnSpc>
                <a:spcPts val="2316"/>
              </a:lnSpc>
              <a:buFont typeface="Arial"/>
              <a:buChar char="•"/>
            </a:pPr>
            <a:r>
              <a:rPr lang="en-US" sz="1654">
                <a:solidFill>
                  <a:srgbClr val="000000"/>
                </a:solidFill>
                <a:latin typeface="Space Mono"/>
                <a:ea typeface="Space Mono"/>
                <a:cs typeface="Space Mono"/>
                <a:sym typeface="Space Mono"/>
              </a:rPr>
              <a:t>Most Category Was Found In Stocks Is Kurta And Set And This Consider Good Cause These Are Most Categories Are Purchased</a:t>
            </a:r>
            <a:r>
              <a:rPr lang="en-US" sz="1654">
                <a:solidFill>
                  <a:srgbClr val="000000"/>
                </a:solidFill>
                <a:latin typeface="Space Mono"/>
                <a:ea typeface="Space Mono"/>
                <a:cs typeface="Space Mono"/>
                <a:sym typeface="Space Mono"/>
              </a:rPr>
              <a:t>.</a:t>
            </a:r>
          </a:p>
          <a:p>
            <a:pPr algn="just" marL="357177" indent="-178589" lvl="1">
              <a:lnSpc>
                <a:spcPts val="2316"/>
              </a:lnSpc>
              <a:buFont typeface="Arial"/>
              <a:buChar char="•"/>
            </a:pPr>
            <a:r>
              <a:rPr lang="en-US" sz="1654">
                <a:solidFill>
                  <a:srgbClr val="000000"/>
                </a:solidFill>
                <a:latin typeface="Space Mono"/>
                <a:ea typeface="Space Mono"/>
                <a:cs typeface="Space Mono"/>
                <a:sym typeface="Space Mono"/>
              </a:rPr>
              <a:t>Most Sizes Also Found In Stocks Were For Kurta And Set And They Small And Large</a:t>
            </a:r>
            <a:r>
              <a:rPr lang="en-US" sz="1654">
                <a:solidFill>
                  <a:srgbClr val="000000"/>
                </a:solidFill>
                <a:latin typeface="Space Mono"/>
                <a:ea typeface="Space Mono"/>
                <a:cs typeface="Space Mono"/>
                <a:sym typeface="Space Mono"/>
              </a:rPr>
              <a:t>.</a:t>
            </a:r>
          </a:p>
          <a:p>
            <a:pPr algn="just" marL="357177" indent="-178589" lvl="1">
              <a:lnSpc>
                <a:spcPts val="2316"/>
              </a:lnSpc>
              <a:buFont typeface="Arial"/>
              <a:buChar char="•"/>
            </a:pPr>
            <a:r>
              <a:rPr lang="en-US" sz="1654">
                <a:solidFill>
                  <a:srgbClr val="000000"/>
                </a:solidFill>
                <a:latin typeface="Space Mono"/>
                <a:ea typeface="Space Mono"/>
                <a:cs typeface="Space Mono"/>
                <a:sym typeface="Space Mono"/>
              </a:rPr>
              <a:t>In General Most Orders Not Big Sizes And The Number Of Them In Stocks Also Are Few.</a:t>
            </a:r>
          </a:p>
          <a:p>
            <a:pPr algn="just" marL="357177" indent="-178589" lvl="1">
              <a:lnSpc>
                <a:spcPts val="2316"/>
              </a:lnSpc>
              <a:buFont typeface="Arial"/>
              <a:buChar char="•"/>
            </a:pPr>
            <a:r>
              <a:rPr lang="en-US" sz="1654">
                <a:solidFill>
                  <a:srgbClr val="000000"/>
                </a:solidFill>
                <a:latin typeface="Space Mono"/>
                <a:ea typeface="Space Mono"/>
                <a:cs typeface="Space Mono"/>
                <a:sym typeface="Space Mono"/>
              </a:rPr>
              <a:t>Most Light Colors Make A lot Money Unlike Other Colors.</a:t>
            </a:r>
            <a:r>
              <a:rPr lang="en-US" sz="1654">
                <a:solidFill>
                  <a:srgbClr val="000000"/>
                </a:solidFill>
                <a:latin typeface="Space Mono"/>
                <a:ea typeface="Space Mono"/>
                <a:cs typeface="Space Mono"/>
                <a:sym typeface="Space Mono"/>
              </a:rPr>
              <a:t>  </a:t>
            </a:r>
          </a:p>
          <a:p>
            <a:pPr algn="just">
              <a:lnSpc>
                <a:spcPts val="2460"/>
              </a:lnSpc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DAGZwAvPKu0</dc:identifier>
  <dcterms:modified xsi:type="dcterms:W3CDTF">2011-08-01T06:04:30Z</dcterms:modified>
  <cp:revision>1</cp:revision>
  <dc:title>Black and Gray Grunge Presentation</dc:title>
</cp:coreProperties>
</file>